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04" autoAdjust="0"/>
    <p:restoredTop sz="94660"/>
  </p:normalViewPr>
  <p:slideViewPr>
    <p:cSldViewPr snapToGrid="0">
      <p:cViewPr varScale="1">
        <p:scale>
          <a:sx n="53" d="100"/>
          <a:sy n="53" d="100"/>
        </p:scale>
        <p:origin x="-90" y="-135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23-Mar-21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23-Mar-21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23-Mar-21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23-Mar-21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23-Mar-21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23-Mar-21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23-Mar-21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23-Mar-21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23-Mar-21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23-Mar-21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23-Mar-21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23-Mar-21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L7kHsX11C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kapodistrias.digitalarchive.gr/aik.php" TargetMode="External"/><Relationship Id="rId2" Type="http://schemas.openxmlformats.org/officeDocument/2006/relationships/hyperlink" Target="https://www.greece2021.gr/oi-4-aksones/1821-psifida-stin-istoria.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W2KUxkA9JF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0B1A919-334F-430E-9B87-5AD7F22F66E0}"/>
              </a:ext>
            </a:extLst>
          </p:cNvPr>
          <p:cNvSpPr>
            <a:spLocks noGrp="1"/>
          </p:cNvSpPr>
          <p:nvPr>
            <p:ph type="ctrTitle"/>
          </p:nvPr>
        </p:nvSpPr>
        <p:spPr/>
        <p:txBody>
          <a:bodyPr/>
          <a:lstStyle/>
          <a:p>
            <a:r>
              <a:rPr lang="el-GR" dirty="0" err="1"/>
              <a:t>Εορτασμοσ</a:t>
            </a:r>
            <a:r>
              <a:rPr lang="el-GR" dirty="0"/>
              <a:t> 25</a:t>
            </a:r>
            <a:r>
              <a:rPr lang="el-GR" baseline="30000" dirty="0"/>
              <a:t>ΗΣ</a:t>
            </a:r>
            <a:r>
              <a:rPr lang="el-GR" dirty="0"/>
              <a:t> ΜΑΡΤΙΟΥ 2021</a:t>
            </a:r>
          </a:p>
        </p:txBody>
      </p:sp>
      <p:sp>
        <p:nvSpPr>
          <p:cNvPr id="3" name="Υπότιτλος 2">
            <a:extLst>
              <a:ext uri="{FF2B5EF4-FFF2-40B4-BE49-F238E27FC236}">
                <a16:creationId xmlns:a16="http://schemas.microsoft.com/office/drawing/2014/main" xmlns="" id="{BF148C2B-056D-4C11-A0BD-8C98E49CBD14}"/>
              </a:ext>
            </a:extLst>
          </p:cNvPr>
          <p:cNvSpPr>
            <a:spLocks noGrp="1"/>
          </p:cNvSpPr>
          <p:nvPr>
            <p:ph type="subTitle" idx="1"/>
          </p:nvPr>
        </p:nvSpPr>
        <p:spPr/>
        <p:txBody>
          <a:bodyPr/>
          <a:lstStyle/>
          <a:p>
            <a:r>
              <a:rPr lang="el-GR" dirty="0"/>
              <a:t>2</a:t>
            </a:r>
            <a:r>
              <a:rPr lang="el-GR" baseline="30000" dirty="0"/>
              <a:t>ο</a:t>
            </a:r>
            <a:r>
              <a:rPr lang="el-GR" dirty="0"/>
              <a:t> Ημερήσιο Γενικό Λύκειο Ρεθύμνου</a:t>
            </a:r>
          </a:p>
          <a:p>
            <a:r>
              <a:rPr lang="el-GR" dirty="0"/>
              <a:t>2020-2021</a:t>
            </a:r>
          </a:p>
        </p:txBody>
      </p:sp>
      <p:pic>
        <p:nvPicPr>
          <p:cNvPr id="5" name="Εικόνα 4">
            <a:extLst>
              <a:ext uri="{FF2B5EF4-FFF2-40B4-BE49-F238E27FC236}">
                <a16:creationId xmlns:a16="http://schemas.microsoft.com/office/drawing/2014/main" xmlns="" id="{97AA235E-EB9F-4849-815A-6B48C1A09FD4}"/>
              </a:ext>
            </a:extLst>
          </p:cNvPr>
          <p:cNvPicPr>
            <a:picLocks noChangeAspect="1"/>
          </p:cNvPicPr>
          <p:nvPr/>
        </p:nvPicPr>
        <p:blipFill>
          <a:blip r:embed="rId2"/>
          <a:stretch>
            <a:fillRect/>
          </a:stretch>
        </p:blipFill>
        <p:spPr>
          <a:xfrm>
            <a:off x="434843" y="4499397"/>
            <a:ext cx="2960569" cy="2104780"/>
          </a:xfrm>
          <a:prstGeom prst="rect">
            <a:avLst/>
          </a:prstGeom>
        </p:spPr>
      </p:pic>
      <p:pic>
        <p:nvPicPr>
          <p:cNvPr id="7" name="Εικόνα 6">
            <a:extLst>
              <a:ext uri="{FF2B5EF4-FFF2-40B4-BE49-F238E27FC236}">
                <a16:creationId xmlns:a16="http://schemas.microsoft.com/office/drawing/2014/main" xmlns="" id="{9B40A5CB-21FD-45E4-9258-9A6EC9D227BD}"/>
              </a:ext>
            </a:extLst>
          </p:cNvPr>
          <p:cNvPicPr>
            <a:picLocks noChangeAspect="1"/>
          </p:cNvPicPr>
          <p:nvPr/>
        </p:nvPicPr>
        <p:blipFill>
          <a:blip r:embed="rId3"/>
          <a:stretch>
            <a:fillRect/>
          </a:stretch>
        </p:blipFill>
        <p:spPr>
          <a:xfrm>
            <a:off x="9308604" y="0"/>
            <a:ext cx="2711117" cy="1931671"/>
          </a:xfrm>
          <a:prstGeom prst="rect">
            <a:avLst/>
          </a:prstGeom>
        </p:spPr>
      </p:pic>
      <p:pic>
        <p:nvPicPr>
          <p:cNvPr id="9" name="Εικόνα 8">
            <a:extLst>
              <a:ext uri="{FF2B5EF4-FFF2-40B4-BE49-F238E27FC236}">
                <a16:creationId xmlns:a16="http://schemas.microsoft.com/office/drawing/2014/main" xmlns="" id="{E7DD0782-3CA8-4D9A-BF3C-229E98DECC4A}"/>
              </a:ext>
            </a:extLst>
          </p:cNvPr>
          <p:cNvPicPr>
            <a:picLocks noChangeAspect="1"/>
          </p:cNvPicPr>
          <p:nvPr/>
        </p:nvPicPr>
        <p:blipFill>
          <a:blip r:embed="rId4"/>
          <a:stretch>
            <a:fillRect/>
          </a:stretch>
        </p:blipFill>
        <p:spPr>
          <a:xfrm>
            <a:off x="6096000" y="4901307"/>
            <a:ext cx="1943764" cy="1702870"/>
          </a:xfrm>
          <a:prstGeom prst="rect">
            <a:avLst/>
          </a:prstGeom>
        </p:spPr>
      </p:pic>
    </p:spTree>
    <p:extLst>
      <p:ext uri="{BB962C8B-B14F-4D97-AF65-F5344CB8AC3E}">
        <p14:creationId xmlns:p14="http://schemas.microsoft.com/office/powerpoint/2010/main" xmlns="" val="68677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364D68-6662-4709-AE03-93C150E08859}"/>
              </a:ext>
            </a:extLst>
          </p:cNvPr>
          <p:cNvSpPr>
            <a:spLocks noGrp="1"/>
          </p:cNvSpPr>
          <p:nvPr>
            <p:ph type="title"/>
          </p:nvPr>
        </p:nvSpPr>
        <p:spPr/>
        <p:txBody>
          <a:bodyPr>
            <a:normAutofit/>
          </a:bodyPr>
          <a:lstStyle/>
          <a:p>
            <a:r>
              <a:rPr lang="el-GR" sz="2000" dirty="0">
                <a:effectLst/>
                <a:latin typeface="Calibri" panose="020F0502020204030204" pitchFamily="34" charset="0"/>
                <a:ea typeface="Calibri" panose="020F0502020204030204" pitchFamily="34" charset="0"/>
                <a:cs typeface="Times New Roman" panose="02020603050405020304" pitchFamily="18" charset="0"/>
              </a:rPr>
              <a:t>Η Ελλάδα ως ιδανικό πλέον ευγνωμονεί τους αγωνιστές της, τα ιερά κόκαλα που υμνεί ο Σολωμός για τη σύγχρονη ελευθερία:</a:t>
            </a:r>
            <a:endParaRPr lang="el-GR" sz="2000" dirty="0"/>
          </a:p>
        </p:txBody>
      </p:sp>
      <p:sp>
        <p:nvSpPr>
          <p:cNvPr id="7" name="Θέση περιεχομένου 6">
            <a:extLst>
              <a:ext uri="{FF2B5EF4-FFF2-40B4-BE49-F238E27FC236}">
                <a16:creationId xmlns:a16="http://schemas.microsoft.com/office/drawing/2014/main" xmlns="" id="{CE02B8F5-7C53-4ADA-98CC-22EA33CBAD2E}"/>
              </a:ext>
            </a:extLst>
          </p:cNvPr>
          <p:cNvSpPr>
            <a:spLocks noGrp="1"/>
          </p:cNvSpPr>
          <p:nvPr>
            <p:ph idx="1"/>
          </p:nvPr>
        </p:nvSpPr>
        <p:spPr/>
        <p:txBody>
          <a:bodyPr/>
          <a:lstStyle/>
          <a:p>
            <a:pPr marL="0" indent="0">
              <a:lnSpc>
                <a:spcPct val="107000"/>
              </a:lnSpc>
              <a:spcAft>
                <a:spcPts val="800"/>
              </a:spcAft>
              <a:buNone/>
            </a:pPr>
            <a:r>
              <a:rPr lang="el-GR" sz="1800" b="1" dirty="0">
                <a:solidFill>
                  <a:srgbClr val="222222"/>
                </a:solidFill>
                <a:effectLst/>
                <a:latin typeface="Open Sans"/>
                <a:ea typeface="Times New Roman" panose="02020603050405020304" pitchFamily="18" charset="0"/>
                <a:cs typeface="Times New Roman" panose="02020603050405020304" pitchFamily="18" charset="0"/>
              </a:rPr>
              <a:t>Σε γνωρίζω από την κόψη του σπαθιού την τρομερή,</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b="1" dirty="0">
                <a:solidFill>
                  <a:srgbClr val="222222"/>
                </a:solidFill>
                <a:effectLst/>
                <a:latin typeface="Open Sans"/>
                <a:ea typeface="Times New Roman" panose="02020603050405020304" pitchFamily="18" charset="0"/>
                <a:cs typeface="Times New Roman" panose="02020603050405020304" pitchFamily="18" charset="0"/>
              </a:rPr>
              <a:t>σε γνωρίζω από την όψη που με βία μετράει τη γη.</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b="1" dirty="0">
                <a:solidFill>
                  <a:srgbClr val="222222"/>
                </a:solidFill>
                <a:effectLst/>
                <a:latin typeface="Open Sans"/>
                <a:ea typeface="Times New Roman" panose="02020603050405020304" pitchFamily="18" charset="0"/>
                <a:cs typeface="Times New Roman" panose="02020603050405020304" pitchFamily="18" charset="0"/>
              </a:rPr>
              <a: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b="1" dirty="0" err="1">
                <a:solidFill>
                  <a:srgbClr val="222222"/>
                </a:solidFill>
                <a:effectLst/>
                <a:latin typeface="Open Sans"/>
                <a:ea typeface="Times New Roman" panose="02020603050405020304" pitchFamily="18" charset="0"/>
                <a:cs typeface="Times New Roman" panose="02020603050405020304" pitchFamily="18" charset="0"/>
              </a:rPr>
              <a:t>Άπ</a:t>
            </a:r>
            <a:r>
              <a:rPr lang="el-GR" sz="1800" b="1" dirty="0">
                <a:solidFill>
                  <a:srgbClr val="222222"/>
                </a:solidFill>
                <a:effectLst/>
                <a:latin typeface="Open Sans"/>
                <a:ea typeface="Times New Roman" panose="02020603050405020304" pitchFamily="18" charset="0"/>
                <a:cs typeface="Times New Roman" panose="02020603050405020304" pitchFamily="18" charset="0"/>
              </a:rPr>
              <a:t>’ τα κόκαλα βγαλμένη των Ελλήνων τα ιερά,</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b="1" dirty="0">
                <a:solidFill>
                  <a:srgbClr val="222222"/>
                </a:solidFill>
                <a:effectLst/>
                <a:latin typeface="Open Sans"/>
                <a:ea typeface="Times New Roman" panose="02020603050405020304" pitchFamily="18" charset="0"/>
                <a:cs typeface="Times New Roman" panose="02020603050405020304" pitchFamily="18" charset="0"/>
              </a:rPr>
              <a:t>και σαν πρώτα ανδρειωμένη, χαίρε, ω χαίρε, </a:t>
            </a:r>
            <a:r>
              <a:rPr lang="el-GR" sz="1800" b="1" dirty="0" err="1">
                <a:solidFill>
                  <a:srgbClr val="222222"/>
                </a:solidFill>
                <a:effectLst/>
                <a:latin typeface="Open Sans"/>
                <a:ea typeface="Times New Roman" panose="02020603050405020304" pitchFamily="18" charset="0"/>
                <a:cs typeface="Times New Roman" panose="02020603050405020304" pitchFamily="18" charset="0"/>
              </a:rPr>
              <a:t>Ελευθεριά</a:t>
            </a:r>
            <a:r>
              <a:rPr lang="el-GR" sz="1800" b="1" dirty="0">
                <a:solidFill>
                  <a:srgbClr val="222222"/>
                </a:solidFill>
                <a:effectLst/>
                <a:latin typeface="Open Sans"/>
                <a:ea typeface="Times New Roman" panose="02020603050405020304" pitchFamily="18" charset="0"/>
                <a:cs typeface="Times New Roman" panose="02020603050405020304" pitchFamily="18" charset="0"/>
              </a:rPr>
              <a:t>! </a:t>
            </a:r>
          </a:p>
          <a:p>
            <a:pPr marL="0" indent="0" algn="r">
              <a:lnSpc>
                <a:spcPct val="107000"/>
              </a:lnSpc>
              <a:spcAft>
                <a:spcPts val="800"/>
              </a:spcAft>
              <a:buNone/>
            </a:pPr>
            <a:r>
              <a:rPr lang="el-GR" sz="1800" dirty="0">
                <a:solidFill>
                  <a:srgbClr val="222222"/>
                </a:solidFill>
                <a:latin typeface="Open Sans"/>
                <a:ea typeface="Calibri" panose="020F0502020204030204" pitchFamily="34" charset="0"/>
                <a:cs typeface="Times New Roman" panose="02020603050405020304" pitchFamily="18" charset="0"/>
              </a:rPr>
              <a:t>Απόσπασμα από τον </a:t>
            </a:r>
            <a:r>
              <a:rPr lang="el-GR" sz="1800" i="1" dirty="0">
                <a:solidFill>
                  <a:srgbClr val="222222"/>
                </a:solidFill>
                <a:latin typeface="Open Sans"/>
                <a:ea typeface="Calibri" panose="020F0502020204030204" pitchFamily="34" charset="0"/>
                <a:cs typeface="Times New Roman" panose="02020603050405020304" pitchFamily="18" charset="0"/>
              </a:rPr>
              <a:t>Ύμνο εις την Ελευθερία</a:t>
            </a:r>
            <a:r>
              <a:rPr lang="el-GR" sz="1800" dirty="0">
                <a:solidFill>
                  <a:srgbClr val="222222"/>
                </a:solidFill>
                <a:latin typeface="Open Sans"/>
                <a:ea typeface="Calibri" panose="020F0502020204030204" pitchFamily="34" charset="0"/>
                <a:cs typeface="Times New Roman" panose="02020603050405020304" pitchFamily="18" charset="0"/>
              </a:rPr>
              <a:t> (1823) του Διονύση Σολωμού</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67755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xmlns="" id="{D5680A0E-E400-4C4F-A9A6-F6D14A2388A7}"/>
              </a:ext>
            </a:extLst>
          </p:cNvPr>
          <p:cNvSpPr>
            <a:spLocks noGrp="1"/>
          </p:cNvSpPr>
          <p:nvPr>
            <p:ph type="title"/>
          </p:nvPr>
        </p:nvSpPr>
        <p:spPr/>
        <p:txBody>
          <a:bodyPr>
            <a:normAutofit/>
          </a:bodyPr>
          <a:lstStyle/>
          <a:p>
            <a:r>
              <a:rPr lang="el-GR"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Αυτή η ελευθερία δεν προέκυψε ξαφνικά. Η Φιλική Εταιρεία οργάνωσε σε μεγάλο βαθμό την επαναστατική δράση, που και ο Ρήγας </a:t>
            </a:r>
            <a:r>
              <a:rPr lang="el-GR"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Βελενστινλής</a:t>
            </a:r>
            <a:r>
              <a:rPr lang="el-GR"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είχε φροντίσει ήδη από τον 18</a:t>
            </a:r>
            <a:r>
              <a:rPr lang="el-GR" sz="2000" baseline="30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ο</a:t>
            </a:r>
            <a:r>
              <a:rPr lang="el-GR"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αιώνα να διαδώσει με τη «Διακήρυξή του»: </a:t>
            </a:r>
            <a:r>
              <a:rPr lang="el-GR" sz="2000" dirty="0">
                <a:latin typeface="Calibri" panose="020F0502020204030204" pitchFamily="34" charset="0"/>
                <a:ea typeface="Calibri" panose="020F0502020204030204" pitchFamily="34" charset="0"/>
                <a:cs typeface="Times New Roman" panose="02020603050405020304" pitchFamily="18" charset="0"/>
              </a:rPr>
              <a:t/>
            </a:r>
            <a:br>
              <a:rPr lang="el-GR" sz="2000" dirty="0">
                <a:latin typeface="Calibri" panose="020F0502020204030204" pitchFamily="34" charset="0"/>
                <a:ea typeface="Calibri" panose="020F0502020204030204" pitchFamily="34" charset="0"/>
                <a:cs typeface="Times New Roman" panose="02020603050405020304" pitchFamily="18" charset="0"/>
              </a:rPr>
            </a:br>
            <a:endParaRPr lang="el-GR" sz="2000" dirty="0"/>
          </a:p>
        </p:txBody>
      </p:sp>
      <p:sp>
        <p:nvSpPr>
          <p:cNvPr id="8" name="Θέση περιεχομένου 7">
            <a:extLst>
              <a:ext uri="{FF2B5EF4-FFF2-40B4-BE49-F238E27FC236}">
                <a16:creationId xmlns:a16="http://schemas.microsoft.com/office/drawing/2014/main" xmlns="" id="{D405E2BB-9EBB-4AE8-A43C-5B31D606C503}"/>
              </a:ext>
            </a:extLst>
          </p:cNvPr>
          <p:cNvSpPr>
            <a:spLocks noGrp="1"/>
          </p:cNvSpPr>
          <p:nvPr>
            <p:ph idx="1"/>
          </p:nvPr>
        </p:nvSpPr>
        <p:spPr>
          <a:xfrm>
            <a:off x="1371600" y="1789043"/>
            <a:ext cx="7798904" cy="4383157"/>
          </a:xfrm>
        </p:spPr>
        <p:txBody>
          <a:bodyPr>
            <a:normAutofit fontScale="92500" lnSpcReduction="10000"/>
          </a:bodyPr>
          <a:lstStyle/>
          <a:p>
            <a:pPr marL="0" indent="0" algn="just">
              <a:lnSpc>
                <a:spcPct val="107000"/>
              </a:lnSpc>
              <a:spcAft>
                <a:spcPts val="800"/>
              </a:spcAft>
              <a:buNone/>
            </a:pPr>
            <a:r>
              <a:rPr lang="el-GR"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Ο λαός, απόγονος των Ελλήνων, όπου κατοικεί την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Ρούμελην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(την ελληνική χερσόνησο), την Μικράν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Ασίαν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τας Μεσογείους νήσους, την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Βλαχομπογδανίαν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και όλοι όσοι στενάζουν υπό την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δυσφοροτάτην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τυραννίαν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του οθωμανικού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βδελυροτάτου</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ζυγού, χριστιανοί και Τούρκοι χωρίς κανένα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ξεχωρισμόν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θρησκείας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εκτινάζοντας</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ανδρικώς</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τον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ουτιδανόν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ζυγόν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του Δεσποτισμού και εναγκαλιζόμενος την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πολύτιμην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l-GR" sz="24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ελευθερίαν</a:t>
            </a:r>
            <a:r>
              <a:rPr lang="el-GR" sz="24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των ενδόξων προπατόρων του’’ διακηρύσσουν ‘’ενώπιον πάσης της Οικουμένης’’ την απόφασή τους και προχωρούν στη συγκρότηση μιας δημοκρατικής πολιτείας.  </a:t>
            </a:r>
            <a:endParaRPr lang="el-GR" sz="2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l-GR"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[Τμήμα Διακήρυξης 1797]</a:t>
            </a:r>
            <a:endParaRPr lang="el-GR" dirty="0"/>
          </a:p>
        </p:txBody>
      </p:sp>
      <p:pic>
        <p:nvPicPr>
          <p:cNvPr id="10" name="Εικόνα 9">
            <a:extLst>
              <a:ext uri="{FF2B5EF4-FFF2-40B4-BE49-F238E27FC236}">
                <a16:creationId xmlns:a16="http://schemas.microsoft.com/office/drawing/2014/main" xmlns="" id="{48A6DDEC-F029-46D2-985D-F0F9287C539D}"/>
              </a:ext>
            </a:extLst>
          </p:cNvPr>
          <p:cNvPicPr>
            <a:picLocks noChangeAspect="1"/>
          </p:cNvPicPr>
          <p:nvPr/>
        </p:nvPicPr>
        <p:blipFill>
          <a:blip r:embed="rId2"/>
          <a:stretch>
            <a:fillRect/>
          </a:stretch>
        </p:blipFill>
        <p:spPr>
          <a:xfrm>
            <a:off x="9289775" y="1960577"/>
            <a:ext cx="2796208" cy="3739927"/>
          </a:xfrm>
          <a:prstGeom prst="rect">
            <a:avLst/>
          </a:prstGeom>
        </p:spPr>
      </p:pic>
    </p:spTree>
    <p:extLst>
      <p:ext uri="{BB962C8B-B14F-4D97-AF65-F5344CB8AC3E}">
        <p14:creationId xmlns:p14="http://schemas.microsoft.com/office/powerpoint/2010/main" xmlns="" val="37961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380BC7E-E87F-4A88-8FA4-492D1A362668}"/>
              </a:ext>
            </a:extLst>
          </p:cNvPr>
          <p:cNvSpPr>
            <a:spLocks noGrp="1"/>
          </p:cNvSpPr>
          <p:nvPr>
            <p:ph type="title"/>
          </p:nvPr>
        </p:nvSpPr>
        <p:spPr/>
        <p:txBody>
          <a:bodyPr/>
          <a:lstStyle/>
          <a:p>
            <a:r>
              <a:rPr lang="el-G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Ο ξεσηκωμός διαδιδόταν με τον Θούριο, που και ο </a:t>
            </a:r>
            <a:r>
              <a:rPr lang="el-GR"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Ξυλούρης</a:t>
            </a:r>
            <a:r>
              <a:rPr lang="el-GR"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τίμησε τον περασμένο αιώνα με τη φωνή του μεταφέροντας την επαναστατική διάθεση στους ομόχρονούς του: </a:t>
            </a:r>
            <a:endParaRPr lang="el-GR" dirty="0"/>
          </a:p>
        </p:txBody>
      </p:sp>
      <p:sp>
        <p:nvSpPr>
          <p:cNvPr id="3" name="Θέση περιεχομένου 2">
            <a:extLst>
              <a:ext uri="{FF2B5EF4-FFF2-40B4-BE49-F238E27FC236}">
                <a16:creationId xmlns:a16="http://schemas.microsoft.com/office/drawing/2014/main" xmlns="" id="{DC97C092-5D3E-436C-8005-2871E12766E6}"/>
              </a:ext>
            </a:extLst>
          </p:cNvPr>
          <p:cNvSpPr>
            <a:spLocks noGrp="1"/>
          </p:cNvSpPr>
          <p:nvPr>
            <p:ph idx="1"/>
          </p:nvPr>
        </p:nvSpPr>
        <p:spPr/>
        <p:txBody>
          <a:bodyPr/>
          <a:lstStyle/>
          <a:p>
            <a:pPr marL="0" indent="0">
              <a:buNone/>
            </a:pPr>
            <a:r>
              <a:rPr lang="el-GR" dirty="0">
                <a:latin typeface="Calibri" panose="020F0502020204030204" pitchFamily="34" charset="0"/>
                <a:cs typeface="Calibri" panose="020F0502020204030204" pitchFamily="34" charset="0"/>
              </a:rPr>
              <a:t>Σχετικό ηχητικό αρχείο: </a:t>
            </a:r>
          </a:p>
          <a:p>
            <a:pPr marL="0" indent="0">
              <a:buNone/>
            </a:pPr>
            <a:r>
              <a:rPr lang="el-GR"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https://www.youtube.com/watch?v=VL7kHsX11CI</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37626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C8A53B-3B6C-44C8-898A-F7FF862DC565}"/>
              </a:ext>
            </a:extLst>
          </p:cNvPr>
          <p:cNvSpPr>
            <a:spLocks noGrp="1"/>
          </p:cNvSpPr>
          <p:nvPr>
            <p:ph type="title"/>
          </p:nvPr>
        </p:nvSpPr>
        <p:spPr>
          <a:xfrm>
            <a:off x="1371600" y="357810"/>
            <a:ext cx="9601200" cy="1205948"/>
          </a:xfrm>
        </p:spPr>
        <p:txBody>
          <a:bodyPr>
            <a:normAutofit/>
          </a:bodyPr>
          <a:lstStyle/>
          <a:p>
            <a:r>
              <a:rPr lang="el-GR" sz="2400" dirty="0">
                <a:latin typeface="Calibri" panose="020F0502020204030204" pitchFamily="34" charset="0"/>
                <a:cs typeface="Calibri" panose="020F0502020204030204" pitchFamily="34" charset="0"/>
              </a:rPr>
              <a:t>Το νεοσύστατο ελληνικό κράτος του 1830 (ερυθρά σύνορα) μετά τα επαναστατικά χρόνια </a:t>
            </a: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δεν ενσωμάτωνε όλο τον ελληνικό, κατά Ρήγα, λαό. </a:t>
            </a:r>
            <a:endParaRPr lang="el-GR" sz="2400" dirty="0">
              <a:latin typeface="Calibri" panose="020F0502020204030204" pitchFamily="34" charset="0"/>
              <a:cs typeface="Calibri" panose="020F0502020204030204" pitchFamily="34" charset="0"/>
            </a:endParaRPr>
          </a:p>
        </p:txBody>
      </p:sp>
      <p:pic>
        <p:nvPicPr>
          <p:cNvPr id="4" name="Θέση περιεχομένου 3">
            <a:extLst>
              <a:ext uri="{FF2B5EF4-FFF2-40B4-BE49-F238E27FC236}">
                <a16:creationId xmlns:a16="http://schemas.microsoft.com/office/drawing/2014/main" xmlns="" id="{8E19CBF8-85EA-4555-878E-F0E36067BC64}"/>
              </a:ext>
            </a:extLst>
          </p:cNvPr>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a:xfrm>
            <a:off x="1855304" y="1431234"/>
            <a:ext cx="8812696" cy="5426765"/>
          </a:xfrm>
          <a:prstGeom prst="rect">
            <a:avLst/>
          </a:prstGeom>
        </p:spPr>
      </p:pic>
    </p:spTree>
    <p:extLst>
      <p:ext uri="{BB962C8B-B14F-4D97-AF65-F5344CB8AC3E}">
        <p14:creationId xmlns:p14="http://schemas.microsoft.com/office/powerpoint/2010/main" xmlns="" val="101646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C3A651-77F9-4812-BB7E-804FC20AA10D}"/>
              </a:ext>
            </a:extLst>
          </p:cNvPr>
          <p:cNvSpPr>
            <a:spLocks noGrp="1"/>
          </p:cNvSpPr>
          <p:nvPr>
            <p:ph type="title"/>
          </p:nvPr>
        </p:nvSpPr>
        <p:spPr>
          <a:xfrm>
            <a:off x="1371600" y="685800"/>
            <a:ext cx="9601200" cy="122583"/>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BC274C78-1695-44FD-B959-457CC7DF9AAB}"/>
              </a:ext>
            </a:extLst>
          </p:cNvPr>
          <p:cNvSpPr>
            <a:spLocks noGrp="1"/>
          </p:cNvSpPr>
          <p:nvPr>
            <p:ph idx="1"/>
          </p:nvPr>
        </p:nvSpPr>
        <p:spPr>
          <a:xfrm>
            <a:off x="914400" y="318053"/>
            <a:ext cx="7513983" cy="5549348"/>
          </a:xfrm>
        </p:spPr>
        <p:txBody>
          <a:bodyPr/>
          <a:lstStyle/>
          <a:p>
            <a:pPr marL="0" indent="0" algn="just">
              <a:buNone/>
            </a:pPr>
            <a:r>
              <a:rPr lang="el-GR" dirty="0"/>
              <a:t>Οι επόμενες εδαφικές προσαρτήσεις των Επτανήσων, της Θεσσαλίας, της Βόρειας Ελλάδας, της Κρήτης και των Δωδεκανήσων προέκυψαν άλλοτε στρατιωτικά και άλλοτε διπλωματικά. </a:t>
            </a:r>
          </a:p>
          <a:p>
            <a:pPr marL="0" indent="0" algn="just">
              <a:buNone/>
            </a:pPr>
            <a:r>
              <a:rPr lang="el-GR" dirty="0"/>
              <a:t>Η επαναστατική φυσιογνωμία του νέου έθνους προωθήθηκε σταθερά μέσα από την προβολή ηρώων-προτύπων, όπως του Θεόδωρου Κολοκοτρώνη, του Μάρκου Μπότσαρη, του Οδυσσέα Ανδρούτσου, του Γεώργιου Καραϊσκάκη, του Αθανάσιου Διάκου, του Κωνσταντίνου Κανάρη, του Ανδρέα Μιαούλη, ης </a:t>
            </a:r>
            <a:r>
              <a:rPr lang="el-GR" dirty="0" err="1"/>
              <a:t>Μπουμπουλίνας</a:t>
            </a:r>
            <a:r>
              <a:rPr lang="el-GR" dirty="0"/>
              <a:t>, της Μαντώ </a:t>
            </a:r>
            <a:r>
              <a:rPr lang="el-GR" dirty="0" err="1"/>
              <a:t>Μαυρογένους</a:t>
            </a:r>
            <a:r>
              <a:rPr lang="el-GR" dirty="0"/>
              <a:t>. Η προβολή αυτή </a:t>
            </a:r>
            <a:r>
              <a:rPr lang="el-GR" dirty="0" err="1"/>
              <a:t>οπτικοποιείται</a:t>
            </a:r>
            <a:r>
              <a:rPr lang="el-GR" dirty="0"/>
              <a:t> σε γλυπτά και ανδριάντες δημοσίου χώρου, σε χαρτονομίσματα και νομίσματα, σε πίνακες ζωγραφικής και λάβαρα, γραμματόσημα, αφίσες και </a:t>
            </a:r>
            <a:r>
              <a:rPr lang="el-GR" dirty="0" err="1"/>
              <a:t>εικονογραφήματα</a:t>
            </a:r>
            <a:r>
              <a:rPr lang="el-GR" dirty="0"/>
              <a:t> μεταξύ άλλων.</a:t>
            </a:r>
          </a:p>
        </p:txBody>
      </p:sp>
      <p:pic>
        <p:nvPicPr>
          <p:cNvPr id="5" name="Εικόνα 4">
            <a:extLst>
              <a:ext uri="{FF2B5EF4-FFF2-40B4-BE49-F238E27FC236}">
                <a16:creationId xmlns:a16="http://schemas.microsoft.com/office/drawing/2014/main" xmlns="" id="{74B652CB-02D1-422B-8ECD-240FE4560FDA}"/>
              </a:ext>
            </a:extLst>
          </p:cNvPr>
          <p:cNvPicPr>
            <a:picLocks noChangeAspect="1"/>
          </p:cNvPicPr>
          <p:nvPr/>
        </p:nvPicPr>
        <p:blipFill>
          <a:blip r:embed="rId2"/>
          <a:stretch>
            <a:fillRect/>
          </a:stretch>
        </p:blipFill>
        <p:spPr>
          <a:xfrm>
            <a:off x="8428383" y="318053"/>
            <a:ext cx="3619500" cy="4762500"/>
          </a:xfrm>
          <a:prstGeom prst="rect">
            <a:avLst/>
          </a:prstGeom>
        </p:spPr>
      </p:pic>
      <p:pic>
        <p:nvPicPr>
          <p:cNvPr id="7" name="Εικόνα 6">
            <a:extLst>
              <a:ext uri="{FF2B5EF4-FFF2-40B4-BE49-F238E27FC236}">
                <a16:creationId xmlns:a16="http://schemas.microsoft.com/office/drawing/2014/main" xmlns="" id="{1B087D3C-59D0-4DEB-9DE6-97811BF70C0D}"/>
              </a:ext>
            </a:extLst>
          </p:cNvPr>
          <p:cNvPicPr>
            <a:picLocks noChangeAspect="1"/>
          </p:cNvPicPr>
          <p:nvPr/>
        </p:nvPicPr>
        <p:blipFill>
          <a:blip r:embed="rId3"/>
          <a:stretch>
            <a:fillRect/>
          </a:stretch>
        </p:blipFill>
        <p:spPr>
          <a:xfrm>
            <a:off x="1113183" y="4047901"/>
            <a:ext cx="4598504" cy="2580671"/>
          </a:xfrm>
          <a:prstGeom prst="rect">
            <a:avLst/>
          </a:prstGeom>
        </p:spPr>
      </p:pic>
    </p:spTree>
    <p:extLst>
      <p:ext uri="{BB962C8B-B14F-4D97-AF65-F5344CB8AC3E}">
        <p14:creationId xmlns:p14="http://schemas.microsoft.com/office/powerpoint/2010/main" xmlns="" val="83233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0A0E15-36A8-4F5B-B6E0-6DEBFB3BBE5E}"/>
              </a:ext>
            </a:extLst>
          </p:cNvPr>
          <p:cNvSpPr>
            <a:spLocks noGrp="1"/>
          </p:cNvSpPr>
          <p:nvPr>
            <p:ph type="title"/>
          </p:nvPr>
        </p:nvSpPr>
        <p:spPr>
          <a:xfrm>
            <a:off x="1371600" y="685799"/>
            <a:ext cx="9601200" cy="3581399"/>
          </a:xfrm>
        </p:spPr>
        <p:txBody>
          <a:bodyPr>
            <a:noAutofit/>
          </a:bodyPr>
          <a:lstStyle/>
          <a:p>
            <a:r>
              <a:rPr lang="el-GR" sz="3200" dirty="0" err="1">
                <a:latin typeface="Calibri" panose="020F0502020204030204" pitchFamily="34" charset="0"/>
                <a:cs typeface="Calibri" panose="020F0502020204030204" pitchFamily="34" charset="0"/>
              </a:rPr>
              <a:t>Χρονολόγιο</a:t>
            </a:r>
            <a:r>
              <a:rPr lang="el-GR" sz="3200" dirty="0">
                <a:latin typeface="Calibri" panose="020F0502020204030204" pitchFamily="34" charset="0"/>
                <a:cs typeface="Calibri" panose="020F0502020204030204" pitchFamily="34" charset="0"/>
              </a:rPr>
              <a:t> του18</a:t>
            </a:r>
            <a:r>
              <a:rPr lang="el-GR" sz="3200" baseline="30000" dirty="0">
                <a:latin typeface="Calibri" panose="020F0502020204030204" pitchFamily="34" charset="0"/>
                <a:cs typeface="Calibri" panose="020F0502020204030204" pitchFamily="34" charset="0"/>
              </a:rPr>
              <a:t>ου </a:t>
            </a:r>
            <a:r>
              <a:rPr lang="el-GR" sz="3200" dirty="0">
                <a:latin typeface="Calibri" panose="020F0502020204030204" pitchFamily="34" charset="0"/>
                <a:cs typeface="Calibri" panose="020F0502020204030204" pitchFamily="34" charset="0"/>
              </a:rPr>
              <a:t> και 19</a:t>
            </a:r>
            <a:r>
              <a:rPr lang="el-GR" sz="3200" baseline="30000" dirty="0">
                <a:latin typeface="Calibri" panose="020F0502020204030204" pitchFamily="34" charset="0"/>
                <a:cs typeface="Calibri" panose="020F0502020204030204" pitchFamily="34" charset="0"/>
              </a:rPr>
              <a:t>ου</a:t>
            </a:r>
            <a:r>
              <a:rPr lang="el-GR" sz="3200" dirty="0">
                <a:latin typeface="Calibri" panose="020F0502020204030204" pitchFamily="34" charset="0"/>
                <a:cs typeface="Calibri" panose="020F0502020204030204" pitchFamily="34" charset="0"/>
              </a:rPr>
              <a:t> αιώνα με αναφορές στη Γαλλική, Αμερικανική Επανάσταση και στο Συνέδριο της Βιέννης μετά τη ναπολεόντεια ήττα στο: </a:t>
            </a:r>
            <a:br>
              <a:rPr lang="el-GR" sz="3200" dirty="0">
                <a:latin typeface="Calibri" panose="020F0502020204030204" pitchFamily="34" charset="0"/>
                <a:cs typeface="Calibri" panose="020F0502020204030204" pitchFamily="34" charset="0"/>
              </a:rPr>
            </a:br>
            <a:r>
              <a:rPr lang="el-GR" sz="3200" dirty="0">
                <a:latin typeface="Calibri" panose="020F0502020204030204" pitchFamily="34" charset="0"/>
                <a:cs typeface="Calibri" panose="020F0502020204030204" pitchFamily="34" charset="0"/>
              </a:rPr>
              <a:t/>
            </a:r>
            <a:br>
              <a:rPr lang="el-GR"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hlinkClick r:id="rId2"/>
              </a:rPr>
              <a:t>https://www.greece2021.gr/oi-4-aksones/1821-psifida-stin-istoria.html</a:t>
            </a:r>
            <a:r>
              <a:rPr lang="el-GR" sz="3200" dirty="0">
                <a:latin typeface="Calibri" panose="020F0502020204030204" pitchFamily="34" charset="0"/>
                <a:cs typeface="Calibri" panose="020F0502020204030204" pitchFamily="34" charset="0"/>
              </a:rPr>
              <a:t/>
            </a:r>
            <a:br>
              <a:rPr lang="el-GR" sz="3200" dirty="0">
                <a:latin typeface="Calibri" panose="020F0502020204030204" pitchFamily="34" charset="0"/>
                <a:cs typeface="Calibri" panose="020F0502020204030204" pitchFamily="34" charset="0"/>
              </a:rPr>
            </a:br>
            <a:r>
              <a:rPr lang="el-GR" sz="3200" dirty="0">
                <a:latin typeface="Calibri" panose="020F0502020204030204" pitchFamily="34" charset="0"/>
                <a:cs typeface="Calibri" panose="020F0502020204030204" pitchFamily="34" charset="0"/>
              </a:rPr>
              <a:t/>
            </a:r>
            <a:br>
              <a:rPr lang="el-GR" sz="3200" dirty="0">
                <a:latin typeface="Calibri" panose="020F0502020204030204" pitchFamily="34" charset="0"/>
                <a:cs typeface="Calibri" panose="020F0502020204030204" pitchFamily="34" charset="0"/>
              </a:rPr>
            </a:br>
            <a:r>
              <a:rPr lang="el-GR" sz="3200" dirty="0">
                <a:latin typeface="Calibri" panose="020F0502020204030204" pitchFamily="34" charset="0"/>
                <a:cs typeface="Calibri" panose="020F0502020204030204" pitchFamily="34" charset="0"/>
              </a:rPr>
              <a:t>Πρόσβαση στο ψηφιακό αρχείο του Πρώτου Κυβερνήτη της Ελλάδας, Ιωάννη Καποδίστρια, μπορείτε να έχετε πατώντας στον ακόλουθο σύνδεσμο: </a:t>
            </a:r>
            <a:r>
              <a:rPr lang="en-US" sz="3200" dirty="0">
                <a:latin typeface="Calibri" panose="020F0502020204030204" pitchFamily="34" charset="0"/>
                <a:cs typeface="Calibri" panose="020F0502020204030204" pitchFamily="34" charset="0"/>
                <a:hlinkClick r:id="rId3"/>
              </a:rPr>
              <a:t>https://kapodistrias.digitalarchive.gr/aik.php</a:t>
            </a:r>
            <a:r>
              <a:rPr lang="el-GR" sz="3200" dirty="0">
                <a:latin typeface="Calibri" panose="020F0502020204030204" pitchFamily="34" charset="0"/>
                <a:cs typeface="Calibri" panose="020F0502020204030204" pitchFamily="34" charset="0"/>
              </a:rPr>
              <a:t/>
            </a:r>
            <a:br>
              <a:rPr lang="el-GR" sz="3200" dirty="0">
                <a:latin typeface="Calibri" panose="020F0502020204030204" pitchFamily="34" charset="0"/>
                <a:cs typeface="Calibri" panose="020F0502020204030204" pitchFamily="34" charset="0"/>
              </a:rPr>
            </a:br>
            <a:r>
              <a:rPr lang="el-GR" sz="3200" dirty="0">
                <a:latin typeface="Calibri" panose="020F0502020204030204" pitchFamily="34" charset="0"/>
                <a:cs typeface="Calibri" panose="020F0502020204030204" pitchFamily="34" charset="0"/>
              </a:rPr>
              <a:t/>
            </a:r>
            <a:br>
              <a:rPr lang="el-GR" sz="3200" dirty="0">
                <a:latin typeface="Calibri" panose="020F0502020204030204" pitchFamily="34" charset="0"/>
                <a:cs typeface="Calibri" panose="020F0502020204030204" pitchFamily="34" charset="0"/>
              </a:rPr>
            </a:br>
            <a:endParaRPr lang="el-GR" sz="3200"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xmlns="" id="{59F4EDC5-3F64-4533-9CCB-A56156F0BD32}"/>
              </a:ext>
            </a:extLst>
          </p:cNvPr>
          <p:cNvSpPr>
            <a:spLocks noGrp="1"/>
          </p:cNvSpPr>
          <p:nvPr>
            <p:ph idx="1"/>
          </p:nvPr>
        </p:nvSpPr>
        <p:spPr>
          <a:xfrm>
            <a:off x="1371600" y="5141843"/>
            <a:ext cx="9601200" cy="725556"/>
          </a:xfrm>
        </p:spPr>
        <p:txBody>
          <a:bodyPr/>
          <a:lstStyle/>
          <a:p>
            <a:endParaRPr lang="el-GR" dirty="0"/>
          </a:p>
        </p:txBody>
      </p:sp>
    </p:spTree>
    <p:extLst>
      <p:ext uri="{BB962C8B-B14F-4D97-AF65-F5344CB8AC3E}">
        <p14:creationId xmlns:p14="http://schemas.microsoft.com/office/powerpoint/2010/main" xmlns="" val="160692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47A2C80-0DFB-4175-93BF-04D1AE54DFB2}"/>
              </a:ext>
            </a:extLst>
          </p:cNvPr>
          <p:cNvSpPr>
            <a:spLocks noGrp="1"/>
          </p:cNvSpPr>
          <p:nvPr>
            <p:ph type="title"/>
          </p:nvPr>
        </p:nvSpPr>
        <p:spPr/>
        <p:txBody>
          <a:bodyPr>
            <a:normAutofit/>
          </a:bodyPr>
          <a:lstStyle/>
          <a:p>
            <a:r>
              <a:rPr lang="el-GR" sz="3600" i="1" dirty="0">
                <a:latin typeface="Calibri" panose="020F0502020204030204" pitchFamily="34" charset="0"/>
                <a:cs typeface="Calibri" panose="020F0502020204030204" pitchFamily="34" charset="0"/>
              </a:rPr>
              <a:t>Ας κρατήσουν οι χοροί: </a:t>
            </a:r>
            <a:r>
              <a:rPr lang="el-GR" sz="3600" dirty="0">
                <a:latin typeface="Calibri" panose="020F0502020204030204" pitchFamily="34" charset="0"/>
                <a:cs typeface="Calibri" panose="020F0502020204030204" pitchFamily="34" charset="0"/>
              </a:rPr>
              <a:t>το βιντεοκλίπ της επετείου των 200 ετών από την Επανάσταση</a:t>
            </a:r>
            <a:endParaRPr lang="el-GR" sz="3600" i="1" dirty="0">
              <a:latin typeface="Calibri" panose="020F0502020204030204" pitchFamily="34" charset="0"/>
              <a:cs typeface="Calibri" panose="020F0502020204030204" pitchFamily="34" charset="0"/>
            </a:endParaRPr>
          </a:p>
        </p:txBody>
      </p:sp>
      <p:sp>
        <p:nvSpPr>
          <p:cNvPr id="3" name="Θέση περιεχομένου 2">
            <a:extLst>
              <a:ext uri="{FF2B5EF4-FFF2-40B4-BE49-F238E27FC236}">
                <a16:creationId xmlns:a16="http://schemas.microsoft.com/office/drawing/2014/main" xmlns="" id="{128ABB16-7D0E-4CC2-AB8E-E32A35D2D51A}"/>
              </a:ext>
            </a:extLst>
          </p:cNvPr>
          <p:cNvSpPr>
            <a:spLocks noGrp="1"/>
          </p:cNvSpPr>
          <p:nvPr>
            <p:ph idx="1"/>
          </p:nvPr>
        </p:nvSpPr>
        <p:spPr/>
        <p:txBody>
          <a:bodyPr>
            <a:normAutofit/>
          </a:bodyPr>
          <a:lstStyle/>
          <a:p>
            <a:pPr marL="0" indent="0">
              <a:buNone/>
            </a:pPr>
            <a:r>
              <a:rPr lang="en-US" sz="3200" dirty="0">
                <a:hlinkClick r:id="rId2"/>
              </a:rPr>
              <a:t>https://www.youtube.com/watch?v=W2KUxkA9JFw</a:t>
            </a:r>
            <a:endParaRPr lang="el-GR" sz="3200" dirty="0"/>
          </a:p>
          <a:p>
            <a:pPr marL="0" indent="0">
              <a:buNone/>
            </a:pPr>
            <a:endParaRPr lang="el-GR" sz="3200" dirty="0"/>
          </a:p>
          <a:p>
            <a:pPr marL="0" indent="0">
              <a:buNone/>
            </a:pPr>
            <a:endParaRPr lang="el-GR" sz="3200" dirty="0"/>
          </a:p>
          <a:p>
            <a:pPr marL="0" indent="0" algn="ctr">
              <a:buNone/>
            </a:pPr>
            <a:r>
              <a:rPr lang="el-GR" sz="2400" dirty="0">
                <a:latin typeface="Calibri" panose="020F0502020204030204" pitchFamily="34" charset="0"/>
                <a:cs typeface="Calibri" panose="020F0502020204030204" pitchFamily="34" charset="0"/>
              </a:rPr>
              <a:t>Καλή σας ακρόαση</a:t>
            </a:r>
          </a:p>
          <a:p>
            <a:pPr marL="0" indent="0">
              <a:buNone/>
            </a:pPr>
            <a:r>
              <a:rPr lang="el-GR" sz="1900" dirty="0">
                <a:latin typeface="Calibri" panose="020F0502020204030204" pitchFamily="34" charset="0"/>
                <a:cs typeface="Calibri" panose="020F0502020204030204" pitchFamily="34" charset="0"/>
              </a:rPr>
              <a:t>Μανούσος </a:t>
            </a:r>
            <a:r>
              <a:rPr lang="el-GR" sz="1900" dirty="0" err="1">
                <a:latin typeface="Calibri" panose="020F0502020204030204" pitchFamily="34" charset="0"/>
                <a:cs typeface="Calibri" panose="020F0502020204030204" pitchFamily="34" charset="0"/>
              </a:rPr>
              <a:t>Μαραγκάκης</a:t>
            </a:r>
            <a:r>
              <a:rPr lang="el-GR" sz="1900" dirty="0">
                <a:latin typeface="Calibri" panose="020F0502020204030204" pitchFamily="34" charset="0"/>
                <a:cs typeface="Calibri" panose="020F0502020204030204" pitchFamily="34" charset="0"/>
              </a:rPr>
              <a:t>, Διευθυντής 2</a:t>
            </a:r>
            <a:r>
              <a:rPr lang="el-GR" sz="1900" baseline="30000" dirty="0">
                <a:latin typeface="Calibri" panose="020F0502020204030204" pitchFamily="34" charset="0"/>
                <a:cs typeface="Calibri" panose="020F0502020204030204" pitchFamily="34" charset="0"/>
              </a:rPr>
              <a:t>ου</a:t>
            </a:r>
            <a:r>
              <a:rPr lang="el-GR" sz="1900" dirty="0">
                <a:latin typeface="Calibri" panose="020F0502020204030204" pitchFamily="34" charset="0"/>
                <a:cs typeface="Calibri" panose="020F0502020204030204" pitchFamily="34" charset="0"/>
              </a:rPr>
              <a:t> Ημερήσιου Γενικού Λυκείου Ρεθύμνου &amp;</a:t>
            </a:r>
          </a:p>
          <a:p>
            <a:pPr marL="0" indent="0">
              <a:buNone/>
            </a:pPr>
            <a:r>
              <a:rPr lang="el-GR" sz="1900" dirty="0">
                <a:latin typeface="Calibri" panose="020F0502020204030204" pitchFamily="34" charset="0"/>
                <a:cs typeface="Calibri" panose="020F0502020204030204" pitchFamily="34" charset="0"/>
              </a:rPr>
              <a:t>Μαρία </a:t>
            </a:r>
            <a:r>
              <a:rPr lang="el-GR" sz="1900" dirty="0" err="1">
                <a:latin typeface="Calibri" panose="020F0502020204030204" pitchFamily="34" charset="0"/>
                <a:cs typeface="Calibri" panose="020F0502020204030204" pitchFamily="34" charset="0"/>
              </a:rPr>
              <a:t>Στρατινάκη</a:t>
            </a:r>
            <a:r>
              <a:rPr lang="el-GR" sz="1900" dirty="0">
                <a:latin typeface="Calibri" panose="020F0502020204030204" pitchFamily="34" charset="0"/>
                <a:cs typeface="Calibri" panose="020F0502020204030204" pitchFamily="34" charset="0"/>
              </a:rPr>
              <a:t>, Εκπαιδευτικός ΠΕ02 2</a:t>
            </a:r>
            <a:r>
              <a:rPr lang="el-GR" sz="1900" baseline="30000" dirty="0">
                <a:latin typeface="Calibri" panose="020F0502020204030204" pitchFamily="34" charset="0"/>
                <a:cs typeface="Calibri" panose="020F0502020204030204" pitchFamily="34" charset="0"/>
              </a:rPr>
              <a:t>ου</a:t>
            </a:r>
            <a:r>
              <a:rPr lang="el-GR" sz="1900" dirty="0">
                <a:latin typeface="Calibri" panose="020F0502020204030204" pitchFamily="34" charset="0"/>
                <a:cs typeface="Calibri" panose="020F0502020204030204" pitchFamily="34" charset="0"/>
              </a:rPr>
              <a:t> Ημερήσιου Γενικού Λυκείου Ρεθύμνου </a:t>
            </a:r>
          </a:p>
          <a:p>
            <a:pPr marL="0" indent="0" algn="r">
              <a:buNone/>
            </a:pPr>
            <a:r>
              <a:rPr lang="el-GR" dirty="0"/>
              <a:t> </a:t>
            </a:r>
            <a:r>
              <a:rPr lang="el-GR" dirty="0">
                <a:latin typeface="Calibri" panose="020F0502020204030204" pitchFamily="34" charset="0"/>
                <a:cs typeface="Calibri" panose="020F0502020204030204" pitchFamily="34" charset="0"/>
              </a:rPr>
              <a:t>Μάρτιος 2021</a:t>
            </a:r>
          </a:p>
          <a:p>
            <a:pPr marL="0" indent="0">
              <a:buNone/>
            </a:pPr>
            <a:endParaRPr lang="el-GR" sz="3200" dirty="0"/>
          </a:p>
          <a:p>
            <a:pPr marL="0" indent="0">
              <a:buNone/>
            </a:pPr>
            <a:endParaRPr lang="el-GR" sz="3200" dirty="0"/>
          </a:p>
          <a:p>
            <a:pPr marL="0" indent="0">
              <a:buNone/>
            </a:pPr>
            <a:endParaRPr lang="el-GR" sz="3200" dirty="0"/>
          </a:p>
        </p:txBody>
      </p:sp>
    </p:spTree>
    <p:extLst>
      <p:ext uri="{BB962C8B-B14F-4D97-AF65-F5344CB8AC3E}">
        <p14:creationId xmlns:p14="http://schemas.microsoft.com/office/powerpoint/2010/main" xmlns="" val="250620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4B958BB-8345-4016-83BD-51BD728650B7}"/>
              </a:ext>
            </a:extLst>
          </p:cNvPr>
          <p:cNvSpPr>
            <a:spLocks noGrp="1"/>
          </p:cNvSpPr>
          <p:nvPr>
            <p:ph type="title"/>
          </p:nvPr>
        </p:nvSpPr>
        <p:spPr>
          <a:xfrm>
            <a:off x="1371600" y="685800"/>
            <a:ext cx="9601200" cy="304800"/>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42BCF58E-CA78-4A3E-9CFD-6AC9925AD82A}"/>
              </a:ext>
            </a:extLst>
          </p:cNvPr>
          <p:cNvSpPr>
            <a:spLocks noGrp="1"/>
          </p:cNvSpPr>
          <p:nvPr>
            <p:ph idx="1"/>
          </p:nvPr>
        </p:nvSpPr>
        <p:spPr>
          <a:xfrm>
            <a:off x="1371600" y="1166191"/>
            <a:ext cx="9601200" cy="4701209"/>
          </a:xfrm>
        </p:spPr>
        <p:txBody>
          <a:bodyPr/>
          <a:lstStyle/>
          <a:p>
            <a:endParaRPr lang="el-GR" dirty="0"/>
          </a:p>
        </p:txBody>
      </p:sp>
      <p:sp>
        <p:nvSpPr>
          <p:cNvPr id="5" name="TextBox 4">
            <a:extLst>
              <a:ext uri="{FF2B5EF4-FFF2-40B4-BE49-F238E27FC236}">
                <a16:creationId xmlns:a16="http://schemas.microsoft.com/office/drawing/2014/main" xmlns="" id="{24B6BF30-A8DF-4001-8DA4-0C6DE19F177C}"/>
              </a:ext>
            </a:extLst>
          </p:cNvPr>
          <p:cNvSpPr txBox="1"/>
          <p:nvPr/>
        </p:nvSpPr>
        <p:spPr>
          <a:xfrm>
            <a:off x="3047999" y="1736036"/>
            <a:ext cx="7103165" cy="2662075"/>
          </a:xfrm>
          <a:prstGeom prst="rect">
            <a:avLst/>
          </a:prstGeom>
          <a:noFill/>
        </p:spPr>
        <p:txBody>
          <a:bodyPr wrap="square">
            <a:spAutoFit/>
          </a:bodyPr>
          <a:lstStyle/>
          <a:p>
            <a:pPr>
              <a:lnSpc>
                <a:spcPct val="107000"/>
              </a:lnSpc>
              <a:spcAft>
                <a:spcPts val="800"/>
              </a:spcAft>
            </a:pP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«Καημένε Μακρυγιάννη, να ‘</a:t>
            </a:r>
            <a:r>
              <a:rPr lang="el-GR" sz="2800" dirty="0" err="1">
                <a:effectLst/>
                <a:latin typeface="Palatino Linotype" panose="02040502050505030304" pitchFamily="18" charset="0"/>
                <a:ea typeface="Calibri" panose="020F0502020204030204" pitchFamily="34" charset="0"/>
                <a:cs typeface="Times New Roman" panose="02020603050405020304" pitchFamily="18" charset="0"/>
              </a:rPr>
              <a:t>ξερες</a:t>
            </a: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γιατί το </a:t>
            </a:r>
            <a:r>
              <a:rPr lang="el-GR" sz="2800" dirty="0" err="1">
                <a:effectLst/>
                <a:latin typeface="Palatino Linotype" panose="02040502050505030304" pitchFamily="18" charset="0"/>
                <a:ea typeface="Calibri" panose="020F0502020204030204" pitchFamily="34" charset="0"/>
                <a:cs typeface="Times New Roman" panose="02020603050405020304" pitchFamily="18" charset="0"/>
              </a:rPr>
              <a:t>τζάκισες</a:t>
            </a: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 το χέρι σου.</a:t>
            </a:r>
          </a:p>
          <a:p>
            <a:pPr>
              <a:lnSpc>
                <a:spcPct val="107000"/>
              </a:lnSpc>
              <a:spcAft>
                <a:spcPts val="800"/>
              </a:spcAft>
            </a:pP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Το </a:t>
            </a:r>
            <a:r>
              <a:rPr lang="el-GR" sz="2800" dirty="0" err="1">
                <a:effectLst/>
                <a:latin typeface="Palatino Linotype" panose="02040502050505030304" pitchFamily="18" charset="0"/>
                <a:ea typeface="Calibri" panose="020F0502020204030204" pitchFamily="34" charset="0"/>
                <a:cs typeface="Times New Roman" panose="02020603050405020304" pitchFamily="18" charset="0"/>
              </a:rPr>
              <a:t>τζάκισες</a:t>
            </a: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 για να χορεύουν </a:t>
            </a:r>
            <a:r>
              <a:rPr lang="el-GR" sz="2800" dirty="0" err="1">
                <a:effectLst/>
                <a:latin typeface="Palatino Linotype" panose="02040502050505030304" pitchFamily="18" charset="0"/>
                <a:ea typeface="Calibri" panose="020F0502020204030204" pitchFamily="34" charset="0"/>
                <a:cs typeface="Times New Roman" panose="02020603050405020304" pitchFamily="18" charset="0"/>
              </a:rPr>
              <a:t>σέηκ</a:t>
            </a: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l-GR" sz="2800" dirty="0">
                <a:effectLst/>
                <a:latin typeface="Palatino Linotype" panose="02040502050505030304" pitchFamily="18" charset="0"/>
                <a:ea typeface="Calibri" panose="020F0502020204030204" pitchFamily="34" charset="0"/>
                <a:cs typeface="Times New Roman" panose="02020603050405020304" pitchFamily="18" charset="0"/>
              </a:rPr>
              <a:t>τα κωλόπαιδα.»</a:t>
            </a:r>
          </a:p>
          <a:p>
            <a:pPr>
              <a:lnSpc>
                <a:spcPct val="107000"/>
              </a:lnSpc>
              <a:spcAft>
                <a:spcPts val="800"/>
              </a:spcAft>
            </a:pPr>
            <a:r>
              <a:rPr lang="el-GR" sz="2000" dirty="0">
                <a:latin typeface="Palatino Linotype" panose="02040502050505030304" pitchFamily="18" charset="0"/>
                <a:ea typeface="Calibri" panose="020F0502020204030204" pitchFamily="34" charset="0"/>
                <a:cs typeface="Times New Roman" panose="02020603050405020304" pitchFamily="18" charset="0"/>
              </a:rPr>
              <a:t>Ντίνου Χριστιανόπουλου, 1964</a:t>
            </a:r>
            <a:endParaRPr lang="el-GR" sz="2000"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5785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C8DEE5E-6B4C-4F1C-B7E6-B1E03D5C5D49}"/>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xmlns="" id="{E29E7D46-47CC-4F24-8CBC-0E991C12B9E0}"/>
              </a:ext>
            </a:extLst>
          </p:cNvPr>
          <p:cNvSpPr>
            <a:spLocks noGrp="1"/>
          </p:cNvSpPr>
          <p:nvPr>
            <p:ph idx="1"/>
          </p:nvPr>
        </p:nvSpPr>
        <p:spPr>
          <a:xfrm>
            <a:off x="1371600" y="2504661"/>
            <a:ext cx="9601200" cy="4055165"/>
          </a:xfrm>
        </p:spPr>
        <p:txBody>
          <a:bodyPr>
            <a:normAutofit/>
          </a:bodyPr>
          <a:lstStyle/>
          <a:p>
            <a:pPr marL="0" indent="0" algn="jus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Το 1964 ο πάντα καυστικός ποιητής Ντίνος Χριστιανόπουλος καταθέτει σε σύγχρονους και επόμενους αυτά τα στιχάκια προβληματισμού -τουλάχιστον- για τα ήθη των νέων. Τι προβληματίζει τον ποιητή; Ο χορός των νέων, η λήθη του Μακρυγιάννη ή η ανατροπή των ιδανικών; Ποιος ήταν ο Μακρυγιάννης και γιατί το «</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τζάκισε</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το χέρι του; Γιατί αυτόν απ’ όλους διαλέγει ο Χριστιανόπουλος ως πρότυπο λησμονημένο από τα σύγχρονα νεανικά ήθη;</a:t>
            </a:r>
          </a:p>
          <a:p>
            <a:pPr algn="just"/>
            <a:endParaRPr lang="el-GR" sz="2400" dirty="0"/>
          </a:p>
        </p:txBody>
      </p:sp>
    </p:spTree>
    <p:extLst>
      <p:ext uri="{BB962C8B-B14F-4D97-AF65-F5344CB8AC3E}">
        <p14:creationId xmlns:p14="http://schemas.microsoft.com/office/powerpoint/2010/main" xmlns="" val="211090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9B1A6288-688A-4921-93B1-8567E7EDF5D0}"/>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3C6CDD42-0BA2-48F6-9DEA-C46852DE4D87}"/>
              </a:ext>
            </a:extLst>
          </p:cNvPr>
          <p:cNvPicPr>
            <a:picLocks noGrp="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908313" y="887896"/>
            <a:ext cx="4094922" cy="4979504"/>
          </a:xfrm>
          <a:prstGeom prst="rect">
            <a:avLst/>
          </a:prstGeom>
        </p:spPr>
      </p:pic>
      <p:sp>
        <p:nvSpPr>
          <p:cNvPr id="6" name="Θέση περιεχομένου 5">
            <a:extLst>
              <a:ext uri="{FF2B5EF4-FFF2-40B4-BE49-F238E27FC236}">
                <a16:creationId xmlns:a16="http://schemas.microsoft.com/office/drawing/2014/main" xmlns="" id="{B193B217-31F9-4DDA-B401-45DCDE83A2A7}"/>
              </a:ext>
            </a:extLst>
          </p:cNvPr>
          <p:cNvSpPr>
            <a:spLocks noGrp="1"/>
          </p:cNvSpPr>
          <p:nvPr>
            <p:ph sz="half" idx="2"/>
          </p:nvPr>
        </p:nvSpPr>
        <p:spPr>
          <a:xfrm>
            <a:off x="6321287" y="887897"/>
            <a:ext cx="4651902" cy="4979504"/>
          </a:xfrm>
        </p:spPr>
        <p:txBody>
          <a:bodyPr/>
          <a:lstStyle/>
          <a:p>
            <a:pPr algn="just"/>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Είναι ο Στρατηγός Μακρυγιάννης που στα «Απομνημονεύματά του» μιλά για το αθώο Έθνος καταδικάζοντας κάθε διχόνοια, κάθε επιδίωξη ατομικού οφέλους, επικρίνοντας κάθε πλανημένο από τον υλικό πλούτο των δυνατών εθνών. Είναι ο πρεσβευτής του «εμείς» που και μετά τη δημιουργία του σύγχρονου ελληνικού κράτους πρωτοστάτησε στη διεκδίκηση Συντάγματος:</a:t>
            </a:r>
          </a:p>
          <a:p>
            <a:pPr algn="just"/>
            <a:endParaRPr lang="el-GR" dirty="0"/>
          </a:p>
        </p:txBody>
      </p:sp>
    </p:spTree>
    <p:extLst>
      <p:ext uri="{BB962C8B-B14F-4D97-AF65-F5344CB8AC3E}">
        <p14:creationId xmlns:p14="http://schemas.microsoft.com/office/powerpoint/2010/main" xmlns="" val="374158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xmlns="" id="{8CD14EA2-2538-47C8-B17D-E49B3D8DB031}"/>
              </a:ext>
            </a:extLst>
          </p:cNvPr>
          <p:cNvSpPr>
            <a:spLocks noGrp="1"/>
          </p:cNvSpPr>
          <p:nvPr>
            <p:ph type="title"/>
          </p:nvPr>
        </p:nvSpPr>
        <p:spPr>
          <a:xfrm>
            <a:off x="1371600" y="463826"/>
            <a:ext cx="10078278" cy="1707874"/>
          </a:xfrm>
        </p:spPr>
        <p:txBody>
          <a:bodyPr>
            <a:normAutofit fontScale="90000"/>
          </a:bodyPr>
          <a:lstStyle/>
          <a:p>
            <a:r>
              <a:rPr lang="el-GR" b="1" dirty="0">
                <a:latin typeface="Calibri" panose="020F0502020204030204" pitchFamily="34" charset="0"/>
                <a:ea typeface="Calibri" panose="020F0502020204030204" pitchFamily="34" charset="0"/>
                <a:cs typeface="Times New Roman" panose="02020603050405020304" pitchFamily="18" charset="0"/>
              </a:rPr>
              <a:t>Απόσπασμα από τα «</a:t>
            </a:r>
            <a:r>
              <a:rPr lang="el-GR" b="1" dirty="0" err="1">
                <a:latin typeface="Calibri" panose="020F0502020204030204" pitchFamily="34" charset="0"/>
                <a:ea typeface="Calibri" panose="020F0502020204030204" pitchFamily="34" charset="0"/>
                <a:cs typeface="Times New Roman" panose="02020603050405020304" pitchFamily="18" charset="0"/>
              </a:rPr>
              <a:t>Απομνημονεύματα»του</a:t>
            </a:r>
            <a:r>
              <a:rPr lang="el-GR" b="1" dirty="0">
                <a:latin typeface="Calibri" panose="020F0502020204030204" pitchFamily="34" charset="0"/>
                <a:ea typeface="Calibri" panose="020F0502020204030204" pitchFamily="34" charset="0"/>
                <a:cs typeface="Times New Roman" panose="02020603050405020304" pitchFamily="18" charset="0"/>
              </a:rPr>
              <a:t> Μακρυγιάννη (1829):</a:t>
            </a:r>
            <a:r>
              <a:rPr lang="el-GR" dirty="0">
                <a:latin typeface="Calibri" panose="020F0502020204030204" pitchFamily="34" charset="0"/>
                <a:ea typeface="Calibri" panose="020F0502020204030204" pitchFamily="34" charset="0"/>
                <a:cs typeface="Times New Roman" panose="02020603050405020304" pitchFamily="18" charset="0"/>
              </a:rPr>
              <a:t/>
            </a:r>
            <a:br>
              <a:rPr lang="el-GR"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6" name="Θέση περιεχομένου 5">
            <a:extLst>
              <a:ext uri="{FF2B5EF4-FFF2-40B4-BE49-F238E27FC236}">
                <a16:creationId xmlns:a16="http://schemas.microsoft.com/office/drawing/2014/main" xmlns="" id="{75275B11-7121-40E5-8F01-5880635719CF}"/>
              </a:ext>
            </a:extLst>
          </p:cNvPr>
          <p:cNvSpPr>
            <a:spLocks noGrp="1"/>
          </p:cNvSpPr>
          <p:nvPr>
            <p:ph idx="1"/>
          </p:nvPr>
        </p:nvSpPr>
        <p:spPr>
          <a:xfrm>
            <a:off x="1371599" y="2286000"/>
            <a:ext cx="10436087" cy="4108174"/>
          </a:xfrm>
        </p:spPr>
        <p:txBody>
          <a:bodyPr>
            <a:normAutofit/>
          </a:bodyPr>
          <a:lstStyle/>
          <a:p>
            <a:pPr marL="0" indent="0" algn="just">
              <a:lnSpc>
                <a:spcPct val="150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Κι'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ἀφοῦ</a:t>
            </a:r>
            <a:r>
              <a:rPr lang="el-GR" sz="18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Θεὸς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θέλησε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κάμῃ</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νεκρανάστασιν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εἰς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πατρίδα μου,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λευτερώσῃ</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ἀπὸ</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τυραγνίαν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τῶν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Τούρκων,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ἀξίωσε</a:t>
            </a:r>
            <a:r>
              <a:rPr lang="el-GR" sz="1800" dirty="0">
                <a:effectLst/>
                <a:latin typeface="Calibri" panose="020F0502020204030204" pitchFamily="34" charset="0"/>
                <a:ea typeface="Calibri" panose="020F0502020204030204" pitchFamily="34" charset="0"/>
                <a:cs typeface="Times New Roman" panose="02020603050405020304" pitchFamily="18" charset="0"/>
              </a:rPr>
              <a:t> κ'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ἐμένα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δουλέψω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κατὰ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δύναμη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λιγώτερον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ἀπὸ</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τὸν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χερώτερον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πατριώτη μου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Ἕλληνα</a:t>
            </a:r>
            <a:r>
              <a:rPr lang="el-GR" sz="1800" dirty="0">
                <a:effectLst/>
                <a:latin typeface="Calibri" panose="020F0502020204030204" pitchFamily="34" charset="0"/>
                <a:ea typeface="Calibri" panose="020F0502020204030204" pitchFamily="34" charset="0"/>
                <a:cs typeface="Times New Roman" panose="02020603050405020304" pitchFamily="18" charset="0"/>
              </a:rPr>
              <a:t>. […] τούτην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πατρίδα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ἔχομεν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ὅλοι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μαζί,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σοφοὶ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ἀμαθεῖς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πλούσιοι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φτωχοὶ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πολιτικοὶ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στρατιωτικοὶ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οἱ</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πλέον μικρότεροι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ἄνθρωποι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ὅσοι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ἀγωνιστήκαμεν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ἀναλόγως</a:t>
            </a:r>
            <a:r>
              <a:rPr lang="el-GR" sz="1800" dirty="0">
                <a:effectLst/>
                <a:latin typeface="Calibri" panose="020F0502020204030204" pitchFamily="34" charset="0"/>
                <a:ea typeface="Calibri" panose="020F0502020204030204" pitchFamily="34" charset="0"/>
                <a:cs typeface="Times New Roman" panose="02020603050405020304" pitchFamily="18" charset="0"/>
              </a:rPr>
              <a:t> ὁ καθείς,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ἔχομεν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ζήσωμεν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ἐδῶ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λοιπὸν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δουλέψαμεν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ὅλοι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μαζί,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τὴν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φυλᾶμεν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ὅλοι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μαζὶ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μὴν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λέγῃ</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οὔτε</a:t>
            </a:r>
            <a:r>
              <a:rPr lang="el-GR" sz="18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δυνατὸς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ἐγώ</a:t>
            </a:r>
            <a:r>
              <a:rPr lang="el-GR" sz="1800" dirty="0">
                <a:effectLst/>
                <a:latin typeface="Calibri" panose="020F0502020204030204" pitchFamily="34" charset="0"/>
                <a:ea typeface="Calibri" panose="020F0502020204030204" pitchFamily="34" charset="0"/>
                <a:cs typeface="Times New Roman" panose="02020603050405020304" pitchFamily="18" charset="0"/>
              </a:rPr>
              <a:t>» ,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οὔτε</a:t>
            </a:r>
            <a:r>
              <a:rPr lang="el-GR" sz="18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ἀδύνατος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Ξέρετε πότε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λέγῃ</a:t>
            </a:r>
            <a:r>
              <a:rPr lang="el-GR" sz="1800" dirty="0">
                <a:effectLst/>
                <a:latin typeface="Calibri" panose="020F0502020204030204" pitchFamily="34" charset="0"/>
                <a:ea typeface="Calibri" panose="020F0502020204030204" pitchFamily="34" charset="0"/>
                <a:cs typeface="Times New Roman" panose="02020603050405020304" pitchFamily="18" charset="0"/>
              </a:rPr>
              <a:t> ὁ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καθεὶς</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ἐγώ</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Ὅταν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ἀγωνιστῇ</a:t>
            </a:r>
            <a:r>
              <a:rPr lang="el-GR" sz="1800" dirty="0">
                <a:effectLst/>
                <a:latin typeface="Calibri" panose="020F0502020204030204" pitchFamily="34" charset="0"/>
                <a:ea typeface="Calibri" panose="020F0502020204030204" pitchFamily="34" charset="0"/>
                <a:cs typeface="Times New Roman" panose="02020603050405020304" pitchFamily="18" charset="0"/>
              </a:rPr>
              <a:t> μόνος του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φκειάσῃ</a:t>
            </a:r>
            <a:r>
              <a:rPr lang="el-GR" sz="1800" dirty="0">
                <a:effectLst/>
                <a:latin typeface="Calibri" panose="020F0502020204030204" pitchFamily="34" charset="0"/>
                <a:ea typeface="Calibri" panose="020F0502020204030204" pitchFamily="34" charset="0"/>
                <a:cs typeface="Times New Roman" panose="02020603050405020304" pitchFamily="18" charset="0"/>
              </a:rPr>
              <a:t>, ἢ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χαλάσῃ</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λέγῃ</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ἐγώ</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ὅταν</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ὅμως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ἀγωνίζονται</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πολλοὶ</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καὶ</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φκειάνουν</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τότε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νὰ</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λένε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ἐμεῖς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Εἴμαστε</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εἰς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ἐμεῖς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κι'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ὄχι</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εἰς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τὸ</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ἐγώ</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dirty="0"/>
          </a:p>
        </p:txBody>
      </p:sp>
    </p:spTree>
    <p:extLst>
      <p:ext uri="{BB962C8B-B14F-4D97-AF65-F5344CB8AC3E}">
        <p14:creationId xmlns:p14="http://schemas.microsoft.com/office/powerpoint/2010/main" xmlns="" val="182582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847A32-9A36-4920-8F6E-039880BB79A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xmlns="" id="{78B5F7B3-A233-4341-85EA-D9F87F651657}"/>
              </a:ext>
            </a:extLst>
          </p:cNvPr>
          <p:cNvSpPr>
            <a:spLocks noGrp="1"/>
          </p:cNvSpPr>
          <p:nvPr>
            <p:ph idx="1"/>
          </p:nvPr>
        </p:nvSpPr>
        <p:spPr>
          <a:xfrm>
            <a:off x="1371600" y="159026"/>
            <a:ext cx="9601200" cy="5708374"/>
          </a:xfrm>
        </p:spPr>
        <p:txBody>
          <a:bodyPr/>
          <a:lstStyle/>
          <a:p>
            <a:pPr marL="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ιδανικό της ελευθερίας και ο συλλογικός αγώνας για την κατάκτησή της τη δεκαετία ειδικά του 1820 εμπνέουν με ορμή κάθε άνθρωπο που θέλει να απαγκιστρωθεί από την οθωμανική υποτέλεια και θέλει να αλλάξει τον χάρτη του κόσμου.</a:t>
            </a:r>
          </a:p>
          <a:p>
            <a:pPr algn="just"/>
            <a:endParaRPr lang="el-GR" dirty="0"/>
          </a:p>
        </p:txBody>
      </p:sp>
      <p:pic>
        <p:nvPicPr>
          <p:cNvPr id="4" name="Εικόνα 3">
            <a:extLst>
              <a:ext uri="{FF2B5EF4-FFF2-40B4-BE49-F238E27FC236}">
                <a16:creationId xmlns:a16="http://schemas.microsoft.com/office/drawing/2014/main" xmlns="" id="{0A95A2EE-0597-4D63-8EEB-474BF734A28E}"/>
              </a:ext>
            </a:extLst>
          </p:cNvPr>
          <p:cNvPicPr/>
          <p:nvPr/>
        </p:nvPicPr>
        <p:blipFill>
          <a:blip r:embed="rId2">
            <a:extLst>
              <a:ext uri="{28A0092B-C50C-407E-A947-70E740481C1C}">
                <a14:useLocalDpi xmlns:a14="http://schemas.microsoft.com/office/drawing/2010/main" xmlns="" val="0"/>
              </a:ext>
            </a:extLst>
          </a:blip>
          <a:stretch>
            <a:fillRect/>
          </a:stretch>
        </p:blipFill>
        <p:spPr>
          <a:xfrm>
            <a:off x="897890" y="2686050"/>
            <a:ext cx="5274310" cy="4171950"/>
          </a:xfrm>
          <a:prstGeom prst="rect">
            <a:avLst/>
          </a:prstGeom>
        </p:spPr>
      </p:pic>
      <p:pic>
        <p:nvPicPr>
          <p:cNvPr id="5" name="Εικόνα 4">
            <a:extLst>
              <a:ext uri="{FF2B5EF4-FFF2-40B4-BE49-F238E27FC236}">
                <a16:creationId xmlns:a16="http://schemas.microsoft.com/office/drawing/2014/main" xmlns="" id="{4071D5DE-B505-4F3E-B4DB-9DF7FADC3EA4}"/>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400828" y="2686050"/>
            <a:ext cx="5274310" cy="4012924"/>
          </a:xfrm>
          <a:prstGeom prst="rect">
            <a:avLst/>
          </a:prstGeom>
        </p:spPr>
      </p:pic>
    </p:spTree>
    <p:extLst>
      <p:ext uri="{BB962C8B-B14F-4D97-AF65-F5344CB8AC3E}">
        <p14:creationId xmlns:p14="http://schemas.microsoft.com/office/powerpoint/2010/main" xmlns="" val="392942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xmlns="" id="{7CD96A0C-DC7B-41FE-8EEC-36927A211A23}"/>
              </a:ext>
            </a:extLst>
          </p:cNvPr>
          <p:cNvSpPr>
            <a:spLocks noGrp="1"/>
          </p:cNvSpPr>
          <p:nvPr>
            <p:ph type="title"/>
          </p:nvPr>
        </p:nvSpPr>
        <p:spPr>
          <a:xfrm>
            <a:off x="1371600" y="165652"/>
            <a:ext cx="9601200" cy="1199322"/>
          </a:xfrm>
        </p:spPr>
        <p:txBody>
          <a:bodyPr>
            <a:noAutofit/>
          </a:bodyPr>
          <a:lstStyle/>
          <a:p>
            <a:pPr marL="0" indent="0"/>
            <a:r>
              <a:rPr lang="el-GR" sz="2000" dirty="0">
                <a:effectLst/>
                <a:latin typeface="Calibri" panose="020F0502020204030204" pitchFamily="34" charset="0"/>
                <a:ea typeface="Calibri" panose="020F0502020204030204" pitchFamily="34" charset="0"/>
                <a:cs typeface="Times New Roman" panose="02020603050405020304" pitchFamily="18" charset="0"/>
              </a:rPr>
              <a:t>Η οθωμανική αυτοκρατορία από τον 15</a:t>
            </a:r>
            <a:r>
              <a:rPr lang="el-GR" sz="20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2000" dirty="0">
                <a:effectLst/>
                <a:latin typeface="Calibri" panose="020F0502020204030204" pitchFamily="34" charset="0"/>
                <a:ea typeface="Calibri" panose="020F0502020204030204" pitchFamily="34" charset="0"/>
                <a:cs typeface="Times New Roman" panose="02020603050405020304" pitchFamily="18" charset="0"/>
              </a:rPr>
              <a:t> αιώνα έως και τον 19</a:t>
            </a:r>
            <a:r>
              <a:rPr lang="el-GR" sz="2000" baseline="30000" dirty="0">
                <a:effectLst/>
                <a:latin typeface="Calibri" panose="020F0502020204030204" pitchFamily="34" charset="0"/>
                <a:ea typeface="Calibri" panose="020F0502020204030204" pitchFamily="34" charset="0"/>
                <a:cs typeface="Times New Roman" panose="02020603050405020304" pitchFamily="18" charset="0"/>
              </a:rPr>
              <a:t>ο</a:t>
            </a:r>
            <a:r>
              <a:rPr lang="el-GR" sz="2000" dirty="0">
                <a:effectLst/>
                <a:latin typeface="Calibri" panose="020F0502020204030204" pitchFamily="34" charset="0"/>
                <a:ea typeface="Calibri" panose="020F0502020204030204" pitchFamily="34" charset="0"/>
                <a:cs typeface="Times New Roman" panose="02020603050405020304" pitchFamily="18" charset="0"/>
              </a:rPr>
              <a:t> αιώνα φορολογεί ανηλεώς τους υποτελείς σκλαβώνοντας την εργασία, συνθλίβει οράματα προόδου και δημιουργίας, οπλίζει τα ένστικτα επιβίωσης και εντέλει καταφέρνει να εγείρει την αντίδραση, η οποία ενέπνευσε τα πνεύματα της δημιουργίας.</a:t>
            </a:r>
            <a:br>
              <a:rPr lang="el-GR" sz="2000" dirty="0">
                <a:effectLst/>
                <a:latin typeface="Calibri" panose="020F0502020204030204" pitchFamily="34" charset="0"/>
                <a:ea typeface="Calibri" panose="020F0502020204030204" pitchFamily="34" charset="0"/>
                <a:cs typeface="Times New Roman" panose="02020603050405020304" pitchFamily="18" charset="0"/>
              </a:rPr>
            </a:br>
            <a:r>
              <a:rPr lang="el-GR" sz="2000" dirty="0"/>
              <a:t/>
            </a:r>
            <a:br>
              <a:rPr lang="el-GR" sz="2000" dirty="0"/>
            </a:br>
            <a:endParaRPr lang="el-GR" sz="2000" dirty="0"/>
          </a:p>
        </p:txBody>
      </p:sp>
      <p:sp>
        <p:nvSpPr>
          <p:cNvPr id="7" name="Θέση κειμένου 6">
            <a:extLst>
              <a:ext uri="{FF2B5EF4-FFF2-40B4-BE49-F238E27FC236}">
                <a16:creationId xmlns:a16="http://schemas.microsoft.com/office/drawing/2014/main" xmlns="" id="{6B918796-2825-4DA1-8D2F-310A06762254}"/>
              </a:ext>
            </a:extLst>
          </p:cNvPr>
          <p:cNvSpPr>
            <a:spLocks noGrp="1"/>
          </p:cNvSpPr>
          <p:nvPr>
            <p:ph type="body" idx="1"/>
          </p:nvPr>
        </p:nvSpPr>
        <p:spPr>
          <a:xfrm>
            <a:off x="1371601" y="3776870"/>
            <a:ext cx="4724399" cy="909430"/>
          </a:xfrm>
        </p:spPr>
        <p:txBody>
          <a:bodyPr/>
          <a:lstStyle/>
          <a:p>
            <a:endParaRPr lang="el-GR" dirty="0"/>
          </a:p>
        </p:txBody>
      </p:sp>
      <p:sp>
        <p:nvSpPr>
          <p:cNvPr id="3" name="Θέση περιεχομένου 2">
            <a:extLst>
              <a:ext uri="{FF2B5EF4-FFF2-40B4-BE49-F238E27FC236}">
                <a16:creationId xmlns:a16="http://schemas.microsoft.com/office/drawing/2014/main" xmlns="" id="{A39B7ADF-B586-4283-A9B9-37580DC0E2C9}"/>
              </a:ext>
            </a:extLst>
          </p:cNvPr>
          <p:cNvSpPr>
            <a:spLocks noGrp="1"/>
          </p:cNvSpPr>
          <p:nvPr>
            <p:ph sz="half" idx="2"/>
          </p:nvPr>
        </p:nvSpPr>
        <p:spPr>
          <a:xfrm>
            <a:off x="1066800" y="6291470"/>
            <a:ext cx="5029200" cy="400878"/>
          </a:xfrm>
        </p:spPr>
        <p:txBody>
          <a:bodyPr>
            <a:normAutofit fontScale="62500" lnSpcReduction="20000"/>
          </a:bodyPr>
          <a:lstStyle/>
          <a:p>
            <a:pPr marL="0" indent="0">
              <a:buNone/>
            </a:pPr>
            <a:r>
              <a:rPr lang="el-GR" dirty="0" err="1">
                <a:latin typeface="Calibri" panose="020F0502020204030204" pitchFamily="34" charset="0"/>
                <a:cs typeface="Calibri" panose="020F0502020204030204" pitchFamily="34" charset="0"/>
              </a:rPr>
              <a:t>Εζέν</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Ντελακρουά</a:t>
            </a:r>
            <a:r>
              <a:rPr lang="el-GR" dirty="0">
                <a:latin typeface="Calibri" panose="020F0502020204030204" pitchFamily="34" charset="0"/>
                <a:cs typeface="Calibri" panose="020F0502020204030204" pitchFamily="34" charset="0"/>
              </a:rPr>
              <a:t>, </a:t>
            </a:r>
            <a:r>
              <a:rPr lang="el-GR" i="1" dirty="0">
                <a:latin typeface="Calibri" panose="020F0502020204030204" pitchFamily="34" charset="0"/>
                <a:cs typeface="Calibri" panose="020F0502020204030204" pitchFamily="34" charset="0"/>
              </a:rPr>
              <a:t>Η σφαγή της Χίου, </a:t>
            </a:r>
            <a:r>
              <a:rPr lang="el-GR" dirty="0">
                <a:latin typeface="Calibri" panose="020F0502020204030204" pitchFamily="34" charset="0"/>
                <a:cs typeface="Calibri" panose="020F0502020204030204" pitchFamily="34" charset="0"/>
              </a:rPr>
              <a:t>1824, ελαιογραφία, 4.19</a:t>
            </a:r>
            <a:r>
              <a:rPr lang="en-US" dirty="0">
                <a:latin typeface="Calibri" panose="020F0502020204030204" pitchFamily="34" charset="0"/>
                <a:cs typeface="Calibri" panose="020F0502020204030204" pitchFamily="34" charset="0"/>
              </a:rPr>
              <a:t>x3.54</a:t>
            </a:r>
            <a:r>
              <a:rPr lang="el-GR" dirty="0">
                <a:latin typeface="Calibri" panose="020F0502020204030204" pitchFamily="34" charset="0"/>
                <a:cs typeface="Calibri" panose="020F0502020204030204" pitchFamily="34" charset="0"/>
              </a:rPr>
              <a:t>εκ., Παρίσι, Λούβρο </a:t>
            </a:r>
          </a:p>
        </p:txBody>
      </p:sp>
      <p:sp>
        <p:nvSpPr>
          <p:cNvPr id="8" name="Θέση κειμένου 7">
            <a:extLst>
              <a:ext uri="{FF2B5EF4-FFF2-40B4-BE49-F238E27FC236}">
                <a16:creationId xmlns:a16="http://schemas.microsoft.com/office/drawing/2014/main" xmlns="" id="{3B23A261-F918-4729-9D2F-DB2006434087}"/>
              </a:ext>
            </a:extLst>
          </p:cNvPr>
          <p:cNvSpPr>
            <a:spLocks noGrp="1"/>
          </p:cNvSpPr>
          <p:nvPr>
            <p:ph type="body" sz="quarter" idx="3"/>
          </p:nvPr>
        </p:nvSpPr>
        <p:spPr>
          <a:xfrm>
            <a:off x="6525014" y="6291468"/>
            <a:ext cx="4443984" cy="566531"/>
          </a:xfrm>
        </p:spPr>
        <p:txBody>
          <a:bodyPr/>
          <a:lstStyle/>
          <a:p>
            <a:pPr algn="just"/>
            <a:r>
              <a:rPr lang="el-GR" sz="1400" dirty="0" err="1">
                <a:latin typeface="Calibri" panose="020F0502020204030204" pitchFamily="34" charset="0"/>
                <a:cs typeface="Calibri" panose="020F0502020204030204" pitchFamily="34" charset="0"/>
              </a:rPr>
              <a:t>Εζέν</a:t>
            </a:r>
            <a:r>
              <a:rPr lang="el-GR" sz="1400" dirty="0">
                <a:latin typeface="Calibri" panose="020F0502020204030204" pitchFamily="34" charset="0"/>
                <a:cs typeface="Calibri" panose="020F0502020204030204" pitchFamily="34" charset="0"/>
              </a:rPr>
              <a:t> </a:t>
            </a:r>
            <a:r>
              <a:rPr lang="el-GR" sz="1400" dirty="0" err="1">
                <a:latin typeface="Calibri" panose="020F0502020204030204" pitchFamily="34" charset="0"/>
                <a:cs typeface="Calibri" panose="020F0502020204030204" pitchFamily="34" charset="0"/>
              </a:rPr>
              <a:t>Ντελακρουά</a:t>
            </a:r>
            <a:r>
              <a:rPr lang="el-GR" sz="1400" dirty="0">
                <a:latin typeface="Calibri" panose="020F0502020204030204" pitchFamily="34" charset="0"/>
                <a:cs typeface="Calibri" panose="020F0502020204030204" pitchFamily="34" charset="0"/>
              </a:rPr>
              <a:t>, </a:t>
            </a:r>
            <a:r>
              <a:rPr lang="el-GR" sz="1400" i="1" dirty="0">
                <a:latin typeface="Calibri" panose="020F0502020204030204" pitchFamily="34" charset="0"/>
                <a:cs typeface="Calibri" panose="020F0502020204030204" pitchFamily="34" charset="0"/>
              </a:rPr>
              <a:t>Η Ελλάδα στα ερείπια του Μεσολογγίου, </a:t>
            </a:r>
            <a:r>
              <a:rPr lang="el-GR" sz="1400" dirty="0">
                <a:latin typeface="Calibri" panose="020F0502020204030204" pitchFamily="34" charset="0"/>
                <a:cs typeface="Calibri" panose="020F0502020204030204" pitchFamily="34" charset="0"/>
              </a:rPr>
              <a:t>1826, ελαιογραφία, 2.08</a:t>
            </a:r>
            <a:r>
              <a:rPr lang="en-US" sz="1400" dirty="0">
                <a:latin typeface="Calibri" panose="020F0502020204030204" pitchFamily="34" charset="0"/>
                <a:cs typeface="Calibri" panose="020F0502020204030204" pitchFamily="34" charset="0"/>
              </a:rPr>
              <a:t>x</a:t>
            </a:r>
            <a:r>
              <a:rPr lang="el-GR" sz="1400" dirty="0">
                <a:latin typeface="Calibri" panose="020F0502020204030204" pitchFamily="34" charset="0"/>
                <a:cs typeface="Calibri" panose="020F0502020204030204" pitchFamily="34" charset="0"/>
              </a:rPr>
              <a:t>1</a:t>
            </a:r>
            <a:r>
              <a:rPr lang="en-US" sz="1400" dirty="0">
                <a:latin typeface="Calibri" panose="020F0502020204030204" pitchFamily="34" charset="0"/>
                <a:cs typeface="Calibri" panose="020F0502020204030204" pitchFamily="34" charset="0"/>
              </a:rPr>
              <a:t>.</a:t>
            </a:r>
            <a:r>
              <a:rPr lang="el-GR" sz="1400" dirty="0">
                <a:latin typeface="Calibri" panose="020F0502020204030204" pitchFamily="34" charset="0"/>
                <a:cs typeface="Calibri" panose="020F0502020204030204" pitchFamily="34" charset="0"/>
              </a:rPr>
              <a:t>47εκ., </a:t>
            </a:r>
            <a:r>
              <a:rPr lang="el-GR" sz="1400" dirty="0" err="1">
                <a:latin typeface="Calibri" panose="020F0502020204030204" pitchFamily="34" charset="0"/>
                <a:cs typeface="Calibri" panose="020F0502020204030204" pitchFamily="34" charset="0"/>
              </a:rPr>
              <a:t>Μπορτώ</a:t>
            </a:r>
            <a:r>
              <a:rPr lang="el-GR" sz="1400" dirty="0">
                <a:latin typeface="Calibri" panose="020F0502020204030204" pitchFamily="34" charset="0"/>
                <a:cs typeface="Calibri" panose="020F0502020204030204" pitchFamily="34" charset="0"/>
              </a:rPr>
              <a:t>, Μουσείο Καλών Τεχνών</a:t>
            </a:r>
          </a:p>
        </p:txBody>
      </p:sp>
      <p:pic>
        <p:nvPicPr>
          <p:cNvPr id="11" name="Θέση περιεχομένου 10">
            <a:extLst>
              <a:ext uri="{FF2B5EF4-FFF2-40B4-BE49-F238E27FC236}">
                <a16:creationId xmlns:a16="http://schemas.microsoft.com/office/drawing/2014/main" xmlns="" id="{7E2AC23C-0A3C-40F5-8088-D7B36FABA8DE}"/>
              </a:ext>
            </a:extLst>
          </p:cNvPr>
          <p:cNvPicPr>
            <a:picLocks noGrp="1" noChangeAspect="1"/>
          </p:cNvPicPr>
          <p:nvPr>
            <p:ph sz="quarter" idx="4"/>
          </p:nvPr>
        </p:nvPicPr>
        <p:blipFill>
          <a:blip r:embed="rId2"/>
          <a:stretch>
            <a:fillRect/>
          </a:stretch>
        </p:blipFill>
        <p:spPr>
          <a:xfrm>
            <a:off x="6981068" y="1464650"/>
            <a:ext cx="3106436" cy="4675187"/>
          </a:xfrm>
        </p:spPr>
      </p:pic>
      <p:pic>
        <p:nvPicPr>
          <p:cNvPr id="5" name="Εικόνα 4">
            <a:extLst>
              <a:ext uri="{FF2B5EF4-FFF2-40B4-BE49-F238E27FC236}">
                <a16:creationId xmlns:a16="http://schemas.microsoft.com/office/drawing/2014/main" xmlns="" id="{80E0DE16-0A0A-4AC9-82E7-62FD0C8CCB49}"/>
              </a:ext>
            </a:extLst>
          </p:cNvPr>
          <p:cNvPicPr>
            <a:picLocks noChangeAspect="1"/>
          </p:cNvPicPr>
          <p:nvPr/>
        </p:nvPicPr>
        <p:blipFill>
          <a:blip r:embed="rId3"/>
          <a:stretch>
            <a:fillRect/>
          </a:stretch>
        </p:blipFill>
        <p:spPr>
          <a:xfrm>
            <a:off x="1066800" y="1364975"/>
            <a:ext cx="4144134" cy="4874538"/>
          </a:xfrm>
          <a:prstGeom prst="rect">
            <a:avLst/>
          </a:prstGeom>
        </p:spPr>
      </p:pic>
    </p:spTree>
    <p:extLst>
      <p:ext uri="{BB962C8B-B14F-4D97-AF65-F5344CB8AC3E}">
        <p14:creationId xmlns:p14="http://schemas.microsoft.com/office/powerpoint/2010/main" xmlns="" val="69960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9266B7B-1979-4AAB-B9E4-3C293BC0840D}"/>
              </a:ext>
            </a:extLst>
          </p:cNvPr>
          <p:cNvSpPr>
            <a:spLocks noGrp="1"/>
          </p:cNvSpPr>
          <p:nvPr>
            <p:ph type="title"/>
          </p:nvPr>
        </p:nvSpPr>
        <p:spPr/>
        <p:txBody>
          <a:bodyPr/>
          <a:lstStyle/>
          <a:p>
            <a:endParaRPr lang="el-GR" dirty="0"/>
          </a:p>
        </p:txBody>
      </p:sp>
      <p:sp>
        <p:nvSpPr>
          <p:cNvPr id="3" name="Θέση κειμένου 2">
            <a:extLst>
              <a:ext uri="{FF2B5EF4-FFF2-40B4-BE49-F238E27FC236}">
                <a16:creationId xmlns:a16="http://schemas.microsoft.com/office/drawing/2014/main" xmlns="" id="{FF73B9C6-6175-4A5F-9B3C-D55BB7FD7ED5}"/>
              </a:ext>
            </a:extLst>
          </p:cNvPr>
          <p:cNvSpPr>
            <a:spLocks noGrp="1"/>
          </p:cNvSpPr>
          <p:nvPr>
            <p:ph type="body" idx="1"/>
          </p:nvPr>
        </p:nvSpPr>
        <p:spPr>
          <a:xfrm>
            <a:off x="1371600" y="344557"/>
            <a:ext cx="4443984" cy="1827143"/>
          </a:xfrm>
        </p:spPr>
        <p:txBody>
          <a:bodyPr/>
          <a:lstStyle/>
          <a:p>
            <a:r>
              <a:rPr lang="el-GR" sz="2000" dirty="0" err="1">
                <a:latin typeface="Calibri" panose="020F0502020204030204" pitchFamily="34" charset="0"/>
                <a:cs typeface="Calibri" panose="020F0502020204030204" pitchFamily="34" charset="0"/>
              </a:rPr>
              <a:t>Λουντοβίκο</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Λιπαρίνι</a:t>
            </a:r>
            <a:r>
              <a:rPr lang="el-GR" sz="2000" dirty="0">
                <a:latin typeface="Calibri" panose="020F0502020204030204" pitchFamily="34" charset="0"/>
                <a:cs typeface="Calibri" panose="020F0502020204030204" pitchFamily="34" charset="0"/>
              </a:rPr>
              <a:t>, </a:t>
            </a:r>
            <a:r>
              <a:rPr lang="el-GR" sz="2000" i="1" dirty="0">
                <a:latin typeface="Calibri" panose="020F0502020204030204" pitchFamily="34" charset="0"/>
                <a:cs typeface="Calibri" panose="020F0502020204030204" pitchFamily="34" charset="0"/>
              </a:rPr>
              <a:t>Ο θάνατος του Μπότσαρη, </a:t>
            </a:r>
            <a:r>
              <a:rPr lang="el-GR" sz="2000" dirty="0">
                <a:latin typeface="Calibri" panose="020F0502020204030204" pitchFamily="34" charset="0"/>
                <a:cs typeface="Calibri" panose="020F0502020204030204" pitchFamily="34" charset="0"/>
              </a:rPr>
              <a:t>1823-1856, ελαιογραφία,57</a:t>
            </a:r>
            <a:r>
              <a:rPr lang="en-US" sz="2000" dirty="0">
                <a:latin typeface="Calibri" panose="020F0502020204030204" pitchFamily="34" charset="0"/>
                <a:cs typeface="Calibri" panose="020F0502020204030204" pitchFamily="34" charset="0"/>
              </a:rPr>
              <a:t>x80</a:t>
            </a:r>
            <a:r>
              <a:rPr lang="el-GR" sz="2000" dirty="0">
                <a:latin typeface="Calibri" panose="020F0502020204030204" pitchFamily="34" charset="0"/>
                <a:cs typeface="Calibri" panose="020F0502020204030204" pitchFamily="34" charset="0"/>
              </a:rPr>
              <a:t>εκ., Τεργέστη, </a:t>
            </a:r>
            <a:r>
              <a:rPr lang="el-GR" sz="2000" dirty="0" err="1">
                <a:latin typeface="Calibri" panose="020F0502020204030204" pitchFamily="34" charset="0"/>
                <a:cs typeface="Calibri" panose="020F0502020204030204" pitchFamily="34" charset="0"/>
              </a:rPr>
              <a:t>Μουζέο</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Σίβικο</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Σαρτόριο</a:t>
            </a:r>
            <a:r>
              <a:rPr lang="el-GR" sz="2000" dirty="0">
                <a:latin typeface="Calibri" panose="020F0502020204030204" pitchFamily="34" charset="0"/>
                <a:cs typeface="Calibri" panose="020F0502020204030204" pitchFamily="34" charset="0"/>
              </a:rPr>
              <a:t> </a:t>
            </a:r>
          </a:p>
        </p:txBody>
      </p:sp>
      <p:sp>
        <p:nvSpPr>
          <p:cNvPr id="5" name="Θέση κειμένου 4">
            <a:extLst>
              <a:ext uri="{FF2B5EF4-FFF2-40B4-BE49-F238E27FC236}">
                <a16:creationId xmlns:a16="http://schemas.microsoft.com/office/drawing/2014/main" xmlns="" id="{A867E585-B4EE-45EA-B3E1-143CFB0EE627}"/>
              </a:ext>
            </a:extLst>
          </p:cNvPr>
          <p:cNvSpPr>
            <a:spLocks noGrp="1"/>
          </p:cNvSpPr>
          <p:nvPr>
            <p:ph type="body" sz="quarter" idx="3"/>
          </p:nvPr>
        </p:nvSpPr>
        <p:spPr>
          <a:xfrm>
            <a:off x="6533322" y="848139"/>
            <a:ext cx="5325798" cy="1492725"/>
          </a:xfrm>
        </p:spPr>
        <p:txBody>
          <a:bodyPr/>
          <a:lstStyle/>
          <a:p>
            <a:r>
              <a:rPr lang="el-GR" sz="2000" dirty="0" err="1">
                <a:latin typeface="Calibri" panose="020F0502020204030204" pitchFamily="34" charset="0"/>
                <a:cs typeface="Calibri" panose="020F0502020204030204" pitchFamily="34" charset="0"/>
              </a:rPr>
              <a:t>Λουντοβίκο</a:t>
            </a:r>
            <a:r>
              <a:rPr lang="el-GR" sz="2000" dirty="0">
                <a:latin typeface="Calibri" panose="020F0502020204030204" pitchFamily="34" charset="0"/>
                <a:cs typeface="Calibri" panose="020F0502020204030204" pitchFamily="34" charset="0"/>
              </a:rPr>
              <a:t> </a:t>
            </a:r>
            <a:r>
              <a:rPr lang="el-GR" sz="2000" dirty="0" err="1">
                <a:latin typeface="Calibri" panose="020F0502020204030204" pitchFamily="34" charset="0"/>
                <a:cs typeface="Calibri" panose="020F0502020204030204" pitchFamily="34" charset="0"/>
              </a:rPr>
              <a:t>Λιπαρίνι</a:t>
            </a:r>
            <a:r>
              <a:rPr lang="el-GR" sz="2000" dirty="0">
                <a:latin typeface="Calibri" panose="020F0502020204030204" pitchFamily="34" charset="0"/>
                <a:cs typeface="Calibri" panose="020F0502020204030204" pitchFamily="34" charset="0"/>
              </a:rPr>
              <a:t>, </a:t>
            </a:r>
            <a:r>
              <a:rPr lang="el-GR" sz="2000" i="1" dirty="0">
                <a:latin typeface="Calibri" panose="020F0502020204030204" pitchFamily="34" charset="0"/>
                <a:cs typeface="Calibri" panose="020F0502020204030204" pitchFamily="34" charset="0"/>
              </a:rPr>
              <a:t>Ο όρκος του Λόρδου Βύρωνα στο Μεσολόγγι, </a:t>
            </a:r>
            <a:r>
              <a:rPr lang="el-GR" sz="2000" dirty="0">
                <a:latin typeface="Calibri" panose="020F0502020204030204" pitchFamily="34" charset="0"/>
                <a:cs typeface="Calibri" panose="020F0502020204030204" pitchFamily="34" charset="0"/>
              </a:rPr>
              <a:t>1850, μικρογραφία του ζωγραφικού έργου, ελαιογραφία, 16</a:t>
            </a:r>
            <a:r>
              <a:rPr lang="en-US" sz="2000" dirty="0">
                <a:latin typeface="Calibri" panose="020F0502020204030204" pitchFamily="34" charset="0"/>
                <a:cs typeface="Calibri" panose="020F0502020204030204" pitchFamily="34" charset="0"/>
              </a:rPr>
              <a:t>x19 </a:t>
            </a:r>
            <a:r>
              <a:rPr lang="el-GR" sz="2000" dirty="0">
                <a:latin typeface="Calibri" panose="020F0502020204030204" pitchFamily="34" charset="0"/>
                <a:cs typeface="Calibri" panose="020F0502020204030204" pitchFamily="34" charset="0"/>
              </a:rPr>
              <a:t>εκ., Αθήνα, Μουσείο Μπενάκη</a:t>
            </a:r>
          </a:p>
        </p:txBody>
      </p:sp>
      <p:pic>
        <p:nvPicPr>
          <p:cNvPr id="10" name="Θέση περιεχομένου 9">
            <a:extLst>
              <a:ext uri="{FF2B5EF4-FFF2-40B4-BE49-F238E27FC236}">
                <a16:creationId xmlns:a16="http://schemas.microsoft.com/office/drawing/2014/main" xmlns="" id="{9749ABC3-1249-45E7-9F2C-F7B90AD297F2}"/>
              </a:ext>
            </a:extLst>
          </p:cNvPr>
          <p:cNvPicPr>
            <a:picLocks noGrp="1" noChangeAspect="1"/>
          </p:cNvPicPr>
          <p:nvPr>
            <p:ph sz="quarter" idx="4"/>
          </p:nvPr>
        </p:nvPicPr>
        <p:blipFill>
          <a:blip r:embed="rId2"/>
          <a:stretch>
            <a:fillRect/>
          </a:stretch>
        </p:blipFill>
        <p:spPr>
          <a:xfrm>
            <a:off x="6675113" y="2503203"/>
            <a:ext cx="5516887" cy="4192164"/>
          </a:xfrm>
        </p:spPr>
      </p:pic>
      <p:pic>
        <p:nvPicPr>
          <p:cNvPr id="14" name="Θέση περιεχομένου 13">
            <a:extLst>
              <a:ext uri="{FF2B5EF4-FFF2-40B4-BE49-F238E27FC236}">
                <a16:creationId xmlns:a16="http://schemas.microsoft.com/office/drawing/2014/main" xmlns="" id="{30A913A3-0265-4619-A7DD-4B8DD51E9B2A}"/>
              </a:ext>
            </a:extLst>
          </p:cNvPr>
          <p:cNvPicPr>
            <a:picLocks noGrp="1" noChangeAspect="1"/>
          </p:cNvPicPr>
          <p:nvPr>
            <p:ph sz="half" idx="2"/>
          </p:nvPr>
        </p:nvPicPr>
        <p:blipFill>
          <a:blip r:embed="rId3"/>
          <a:stretch>
            <a:fillRect/>
          </a:stretch>
        </p:blipFill>
        <p:spPr>
          <a:xfrm>
            <a:off x="672377" y="2503203"/>
            <a:ext cx="5763121" cy="4110016"/>
          </a:xfrm>
        </p:spPr>
      </p:pic>
    </p:spTree>
    <p:extLst>
      <p:ext uri="{BB962C8B-B14F-4D97-AF65-F5344CB8AC3E}">
        <p14:creationId xmlns:p14="http://schemas.microsoft.com/office/powerpoint/2010/main" xmlns="" val="174092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C001BA5-ED26-444F-B1D8-59BA15A22565}"/>
              </a:ext>
            </a:extLst>
          </p:cNvPr>
          <p:cNvSpPr>
            <a:spLocks noGrp="1"/>
          </p:cNvSpPr>
          <p:nvPr>
            <p:ph type="title"/>
          </p:nvPr>
        </p:nvSpPr>
        <p:spPr>
          <a:xfrm>
            <a:off x="1371600" y="190500"/>
            <a:ext cx="9601200" cy="1360004"/>
          </a:xfrm>
        </p:spPr>
        <p:txBody>
          <a:bodyPr/>
          <a:lstStyle/>
          <a:p>
            <a:endParaRPr lang="el-GR" dirty="0"/>
          </a:p>
        </p:txBody>
      </p:sp>
      <p:sp>
        <p:nvSpPr>
          <p:cNvPr id="3" name="Θέση κειμένου 2">
            <a:extLst>
              <a:ext uri="{FF2B5EF4-FFF2-40B4-BE49-F238E27FC236}">
                <a16:creationId xmlns:a16="http://schemas.microsoft.com/office/drawing/2014/main" xmlns="" id="{FA33E5B1-AF9E-4A4A-BCE6-78F096268036}"/>
              </a:ext>
            </a:extLst>
          </p:cNvPr>
          <p:cNvSpPr>
            <a:spLocks noGrp="1"/>
          </p:cNvSpPr>
          <p:nvPr>
            <p:ph type="body" idx="1"/>
          </p:nvPr>
        </p:nvSpPr>
        <p:spPr>
          <a:xfrm>
            <a:off x="1371600" y="223629"/>
            <a:ext cx="4443984" cy="1141345"/>
          </a:xfrm>
        </p:spPr>
        <p:txBody>
          <a:bodyPr/>
          <a:lstStyle/>
          <a:p>
            <a:r>
              <a:rPr lang="el-GR" sz="2000" dirty="0">
                <a:latin typeface="Calibri" panose="020F0502020204030204" pitchFamily="34" charset="0"/>
                <a:cs typeface="Calibri" panose="020F0502020204030204" pitchFamily="34" charset="0"/>
              </a:rPr>
              <a:t>Θεόδωρος Βρυζάκης, </a:t>
            </a:r>
            <a:r>
              <a:rPr lang="el-GR" sz="2000" i="1" dirty="0">
                <a:latin typeface="Calibri" panose="020F0502020204030204" pitchFamily="34" charset="0"/>
                <a:cs typeface="Calibri" panose="020F0502020204030204" pitchFamily="34" charset="0"/>
              </a:rPr>
              <a:t>Η έξοδος του Μεσολογγίου, </a:t>
            </a:r>
            <a:r>
              <a:rPr lang="el-GR" sz="2000" dirty="0">
                <a:latin typeface="Calibri" panose="020F0502020204030204" pitchFamily="34" charset="0"/>
                <a:cs typeface="Calibri" panose="020F0502020204030204" pitchFamily="34" charset="0"/>
              </a:rPr>
              <a:t>1853, ελαιογραφία, 169</a:t>
            </a:r>
            <a:r>
              <a:rPr lang="en-US" sz="2000" dirty="0">
                <a:latin typeface="Calibri" panose="020F0502020204030204" pitchFamily="34" charset="0"/>
                <a:cs typeface="Calibri" panose="020F0502020204030204" pitchFamily="34" charset="0"/>
              </a:rPr>
              <a:t>x127</a:t>
            </a:r>
            <a:r>
              <a:rPr lang="el-GR" sz="2000" dirty="0">
                <a:latin typeface="Calibri" panose="020F0502020204030204" pitchFamily="34" charset="0"/>
                <a:cs typeface="Calibri" panose="020F0502020204030204" pitchFamily="34" charset="0"/>
              </a:rPr>
              <a:t>εκ., Αθήνα, Εθνική Πινακοθήκη</a:t>
            </a:r>
          </a:p>
        </p:txBody>
      </p:sp>
      <p:pic>
        <p:nvPicPr>
          <p:cNvPr id="10" name="Θέση περιεχομένου 9">
            <a:extLst>
              <a:ext uri="{FF2B5EF4-FFF2-40B4-BE49-F238E27FC236}">
                <a16:creationId xmlns:a16="http://schemas.microsoft.com/office/drawing/2014/main" xmlns="" id="{21A0E5C6-9579-4BE7-8FC4-1CAF7BF503A0}"/>
              </a:ext>
            </a:extLst>
          </p:cNvPr>
          <p:cNvPicPr>
            <a:picLocks noGrp="1" noChangeAspect="1"/>
          </p:cNvPicPr>
          <p:nvPr>
            <p:ph sz="half" idx="2"/>
          </p:nvPr>
        </p:nvPicPr>
        <p:blipFill>
          <a:blip r:embed="rId2"/>
          <a:stretch>
            <a:fillRect/>
          </a:stretch>
        </p:blipFill>
        <p:spPr>
          <a:xfrm>
            <a:off x="1712953" y="1467290"/>
            <a:ext cx="3761277" cy="5253180"/>
          </a:xfrm>
        </p:spPr>
      </p:pic>
      <p:sp>
        <p:nvSpPr>
          <p:cNvPr id="5" name="Θέση κειμένου 4">
            <a:extLst>
              <a:ext uri="{FF2B5EF4-FFF2-40B4-BE49-F238E27FC236}">
                <a16:creationId xmlns:a16="http://schemas.microsoft.com/office/drawing/2014/main" xmlns="" id="{773DF011-4E86-4E71-96B5-CA2634E64845}"/>
              </a:ext>
            </a:extLst>
          </p:cNvPr>
          <p:cNvSpPr>
            <a:spLocks noGrp="1"/>
          </p:cNvSpPr>
          <p:nvPr>
            <p:ph type="body" sz="quarter" idx="3"/>
          </p:nvPr>
        </p:nvSpPr>
        <p:spPr>
          <a:xfrm>
            <a:off x="6525014" y="107285"/>
            <a:ext cx="4443984" cy="1360005"/>
          </a:xfrm>
        </p:spPr>
        <p:txBody>
          <a:bodyPr/>
          <a:lstStyle/>
          <a:p>
            <a:r>
              <a:rPr lang="el-GR" sz="2000" dirty="0">
                <a:latin typeface="Calibri" panose="020F0502020204030204" pitchFamily="34" charset="0"/>
                <a:cs typeface="Calibri" panose="020F0502020204030204" pitchFamily="34" charset="0"/>
              </a:rPr>
              <a:t>Θεόδωρος Βρυζάκης, </a:t>
            </a:r>
            <a:r>
              <a:rPr lang="el-GR" sz="2000" i="1" dirty="0">
                <a:latin typeface="Calibri" panose="020F0502020204030204" pitchFamily="34" charset="0"/>
                <a:cs typeface="Calibri" panose="020F0502020204030204" pitchFamily="34" charset="0"/>
              </a:rPr>
              <a:t>Η Ελλάς ευγνωμονούσα,  </a:t>
            </a:r>
            <a:r>
              <a:rPr lang="el-GR" sz="2000" dirty="0">
                <a:latin typeface="Calibri" panose="020F0502020204030204" pitchFamily="34" charset="0"/>
                <a:cs typeface="Calibri" panose="020F0502020204030204" pitchFamily="34" charset="0"/>
              </a:rPr>
              <a:t>1858, ελαιογραφία, Αθήνα, Εθνικό Ιστορικό Μουσείο</a:t>
            </a:r>
          </a:p>
          <a:p>
            <a:endParaRPr lang="el-GR" sz="2000" dirty="0"/>
          </a:p>
        </p:txBody>
      </p:sp>
      <p:pic>
        <p:nvPicPr>
          <p:cNvPr id="12" name="Θέση περιεχομένου 11">
            <a:extLst>
              <a:ext uri="{FF2B5EF4-FFF2-40B4-BE49-F238E27FC236}">
                <a16:creationId xmlns:a16="http://schemas.microsoft.com/office/drawing/2014/main" xmlns="" id="{068C3FCC-CE2E-4C15-8893-6EB9C94B9519}"/>
              </a:ext>
            </a:extLst>
          </p:cNvPr>
          <p:cNvPicPr>
            <a:picLocks noGrp="1" noChangeAspect="1"/>
          </p:cNvPicPr>
          <p:nvPr>
            <p:ph sz="quarter" idx="4"/>
          </p:nvPr>
        </p:nvPicPr>
        <p:blipFill>
          <a:blip r:embed="rId3"/>
          <a:stretch>
            <a:fillRect/>
          </a:stretch>
        </p:blipFill>
        <p:spPr>
          <a:xfrm>
            <a:off x="6947497" y="1467290"/>
            <a:ext cx="3680147" cy="5200209"/>
          </a:xfrm>
        </p:spPr>
      </p:pic>
    </p:spTree>
    <p:extLst>
      <p:ext uri="{BB962C8B-B14F-4D97-AF65-F5344CB8AC3E}">
        <p14:creationId xmlns:p14="http://schemas.microsoft.com/office/powerpoint/2010/main" xmlns="" val="4107149920"/>
      </p:ext>
    </p:extLst>
  </p:cSld>
  <p:clrMapOvr>
    <a:masterClrMapping/>
  </p:clrMapOvr>
</p:sld>
</file>

<file path=ppt/theme/theme1.xml><?xml version="1.0" encoding="utf-8"?>
<a:theme xmlns:a="http://schemas.openxmlformats.org/drawingml/2006/main" name="Περικοπή">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TM10001105[[fn=Περικοπή]]</Template>
  <TotalTime>126</TotalTime>
  <Words>860</Words>
  <Application>Microsoft Office PowerPoint</Application>
  <PresentationFormat>Custom</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Περικοπή</vt:lpstr>
      <vt:lpstr>Εορτασμοσ 25ΗΣ ΜΑΡΤΙΟΥ 2021</vt:lpstr>
      <vt:lpstr>Slide 2</vt:lpstr>
      <vt:lpstr>Slide 3</vt:lpstr>
      <vt:lpstr>Slide 4</vt:lpstr>
      <vt:lpstr>Απόσπασμα από τα «Απομνημονεύματα»του Μακρυγιάννη (1829): </vt:lpstr>
      <vt:lpstr>Slide 6</vt:lpstr>
      <vt:lpstr>Η οθωμανική αυτοκρατορία από τον 15ο αιώνα έως και τον 19ο αιώνα φορολογεί ανηλεώς τους υποτελείς σκλαβώνοντας την εργασία, συνθλίβει οράματα προόδου και δημιουργίας, οπλίζει τα ένστικτα επιβίωσης και εντέλει καταφέρνει να εγείρει την αντίδραση, η οποία ενέπνευσε τα πνεύματα της δημιουργίας.  </vt:lpstr>
      <vt:lpstr>Slide 8</vt:lpstr>
      <vt:lpstr>Slide 9</vt:lpstr>
      <vt:lpstr>Η Ελλάδα ως ιδανικό πλέον ευγνωμονεί τους αγωνιστές της, τα ιερά κόκαλα που υμνεί ο Σολωμός για τη σύγχρονη ελευθερία:</vt:lpstr>
      <vt:lpstr>Αυτή η ελευθερία δεν προέκυψε ξαφνικά. Η Φιλική Εταιρεία οργάνωσε σε μεγάλο βαθμό την επαναστατική δράση, που και ο Ρήγας Βελενστινλής είχε φροντίσει ήδη από τον 18ο αιώνα να διαδώσει με τη «Διακήρυξή του»:  </vt:lpstr>
      <vt:lpstr>Ο ξεσηκωμός διαδιδόταν με τον Θούριο, που και ο Ξυλούρης τίμησε τον περασμένο αιώνα με τη φωνή του μεταφέροντας την επαναστατική διάθεση στους ομόχρονούς του: </vt:lpstr>
      <vt:lpstr>Το νεοσύστατο ελληνικό κράτος του 1830 (ερυθρά σύνορα) μετά τα επαναστατικά χρόνια δεν ενσωμάτωνε όλο τον ελληνικό, κατά Ρήγα, λαό. </vt:lpstr>
      <vt:lpstr>Slide 14</vt:lpstr>
      <vt:lpstr>Χρονολόγιο του18ου  και 19ου αιώνα με αναφορές στη Γαλλική, Αμερικανική Επανάσταση και στο Συνέδριο της Βιέννης μετά τη ναπολεόντεια ήττα στο:   https://www.greece2021.gr/oi-4-aksones/1821-psifida-stin-istoria.html  Πρόσβαση στο ψηφιακό αρχείο του Πρώτου Κυβερνήτη της Ελλάδας, Ιωάννη Καποδίστρια, μπορείτε να έχετε πατώντας στον ακόλουθο σύνδεσμο: https://kapodistrias.digitalarchive.gr/aik.php  </vt:lpstr>
      <vt:lpstr>Ας κρατήσουν οι χοροί: το βιντεοκλίπ της επετείου των 200 ετών από την Επανάσταση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Εορτασμοσ 25ΗΣ ΜΑΡΤΙΟΥ 2021</dc:title>
  <dc:creator>strat</dc:creator>
  <cp:lastModifiedBy>ntzekakis</cp:lastModifiedBy>
  <cp:revision>14</cp:revision>
  <dcterms:created xsi:type="dcterms:W3CDTF">2021-03-22T20:21:34Z</dcterms:created>
  <dcterms:modified xsi:type="dcterms:W3CDTF">2021-03-23T09:17:41Z</dcterms:modified>
</cp:coreProperties>
</file>